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handoutMasterIdLst>
    <p:handoutMasterId r:id="rId25"/>
  </p:handoutMasterIdLst>
  <p:sldIdLst>
    <p:sldId id="257" r:id="rId2"/>
    <p:sldId id="258" r:id="rId3"/>
    <p:sldId id="259" r:id="rId4"/>
    <p:sldId id="301" r:id="rId5"/>
    <p:sldId id="302" r:id="rId6"/>
    <p:sldId id="303" r:id="rId7"/>
    <p:sldId id="262" r:id="rId8"/>
    <p:sldId id="304" r:id="rId9"/>
    <p:sldId id="305" r:id="rId10"/>
    <p:sldId id="306" r:id="rId11"/>
    <p:sldId id="307" r:id="rId12"/>
    <p:sldId id="336" r:id="rId13"/>
    <p:sldId id="337" r:id="rId14"/>
    <p:sldId id="308" r:id="rId15"/>
    <p:sldId id="338" r:id="rId16"/>
    <p:sldId id="260" r:id="rId17"/>
    <p:sldId id="339" r:id="rId18"/>
    <p:sldId id="263" r:id="rId19"/>
    <p:sldId id="310" r:id="rId20"/>
    <p:sldId id="264" r:id="rId21"/>
    <p:sldId id="272" r:id="rId22"/>
    <p:sldId id="261" r:id="rId23"/>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页" id="{A57D091D-F9DC-4067-A7DF-2D136BEEAEAB}">
          <p14:sldIdLst>
            <p14:sldId id="257"/>
          </p14:sldIdLst>
        </p14:section>
        <p14:section name="目录页" id="{128D2791-B4F6-4745-826B-B7D19C745FA6}">
          <p14:sldIdLst>
            <p14:sldId id="258"/>
          </p14:sldIdLst>
        </p14:section>
        <p14:section name="过渡页" id="{A1F99DB8-B62A-474E-9923-F3AE05E5B374}">
          <p14:sldIdLst>
            <p14:sldId id="259"/>
            <p14:sldId id="301"/>
            <p14:sldId id="302"/>
            <p14:sldId id="303"/>
            <p14:sldId id="262"/>
            <p14:sldId id="304"/>
            <p14:sldId id="305"/>
            <p14:sldId id="306"/>
            <p14:sldId id="307"/>
            <p14:sldId id="336"/>
            <p14:sldId id="337"/>
            <p14:sldId id="308"/>
            <p14:sldId id="338"/>
            <p14:sldId id="260"/>
            <p14:sldId id="339"/>
            <p14:sldId id="263"/>
            <p14:sldId id="310"/>
          </p14:sldIdLst>
        </p14:section>
        <p14:section name="内容页" id="{002E2511-A0A9-47AC-A523-6D069A3DC598}">
          <p14:sldIdLst>
            <p14:sldId id="264"/>
            <p14:sldId id="272"/>
          </p14:sldIdLst>
        </p14:section>
        <p14:section name="结尾页" id="{CF898D92-58DC-4744-B03B-A944366E8963}">
          <p14:sldIdLst>
            <p14:sldId id="261"/>
          </p14:sldIdLst>
        </p14:section>
        <p14:section name="备注页" id="{C1149052-ABBC-4C87-A7A1-4E5A860E2DB6}">
          <p14:sldIdLst/>
        </p14:section>
      </p14:sectionLst>
    </p:ext>
    <p:ext uri="{EFAFB233-063F-42B5-8137-9DF3F51BA10A}">
      <p15:sldGuideLst xmlns:p15="http://schemas.microsoft.com/office/powerpoint/2012/main">
        <p15:guide id="1" orient="horz" pos="2188" userDrawn="1">
          <p15:clr>
            <a:srgbClr val="A4A3A4"/>
          </p15:clr>
        </p15:guide>
        <p15:guide id="2" pos="3839"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97663"/>
    <a:srgbClr val="54ACF6"/>
    <a:srgbClr val="E7FAFB"/>
    <a:srgbClr val="FDFDFD"/>
    <a:srgbClr val="D76F5B"/>
    <a:srgbClr val="A572C1"/>
    <a:srgbClr val="90A2D4"/>
    <a:srgbClr val="FEFEFE"/>
    <a:srgbClr val="9A00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5" autoAdjust="0"/>
    <p:restoredTop sz="94660"/>
  </p:normalViewPr>
  <p:slideViewPr>
    <p:cSldViewPr snapToGrid="0" showGuides="1">
      <p:cViewPr varScale="1">
        <p:scale>
          <a:sx n="56" d="100"/>
          <a:sy n="56" d="100"/>
        </p:scale>
        <p:origin x="84" y="942"/>
      </p:cViewPr>
      <p:guideLst>
        <p:guide orient="horz" pos="2188"/>
        <p:guide pos="3839"/>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t>2023/9/15</a:t>
            </a:fld>
            <a:endParaRPr lang="zh-CN" altLang="en-US">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t>‹#›</a:t>
            </a:fld>
            <a:endParaRPr lang="zh-CN" altLang="en-US">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21.jpeg>
</file>

<file path=ppt/media/image22.jpeg>
</file>

<file path=ppt/media/image23.png>
</file>

<file path=ppt/media/image24.jpeg>
</file>

<file path=ppt/media/image25.jpeg>
</file>

<file path=ppt/media/image26.png>
</file>

<file path=ppt/media/image27.png>
</file>

<file path=ppt/media/image28.jpeg>
</file>

<file path=ppt/media/image29.jpeg>
</file>

<file path=ppt/media/image3.jpeg>
</file>

<file path=ppt/media/image30.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t>2023/9/15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5" Type="http://schemas.openxmlformats.org/officeDocument/2006/relationships/slideMaster" Target="../slideMasters/slideMaster1.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2023/9/15</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2023/9/15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2023/9/15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p>
        </p:txBody>
      </p:sp>
      <p:sp>
        <p:nvSpPr>
          <p:cNvPr id="3" name="文本占位符 2"/>
          <p:cNvSpPr>
            <a:spLocks noGrp="1"/>
          </p:cNvSpPr>
          <p:nvPr>
            <p:ph type="body" idx="1"/>
            <p:custDataLst>
              <p:tags r:id="rId2"/>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2023/9/15</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2023/9/15</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2023/9/15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2023/9/15</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2023/9/15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2"/>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32000"/>
            <a:ext cx="10852237" cy="648000"/>
          </a:xfrm>
          <a:prstGeom prst="rect">
            <a:avLst/>
          </a:prstGeom>
        </p:spPr>
        <p:txBody>
          <a:bodyPr vert="horz" lIns="101600" tIns="38100" rIns="76200" bIns="38100" rtlCol="0" anchor="ctr" anchorCtr="0">
            <a:noAutofit/>
          </a:bodyPr>
          <a:lstStyle/>
          <a:p>
            <a:r>
              <a:rPr lang="zh-CN" altLang="en-US" dirty="0"/>
              <a:t>单击此处编辑母版标题样式</a:t>
            </a:r>
          </a:p>
        </p:txBody>
      </p:sp>
      <p:sp>
        <p:nvSpPr>
          <p:cNvPr id="3" name="文本占位符 2"/>
          <p:cNvSpPr>
            <a:spLocks noGrp="1"/>
          </p:cNvSpPr>
          <p:nvPr>
            <p:ph type="body" idx="1"/>
            <p:custDataLst>
              <p:tags r:id="rId14"/>
            </p:custDataLst>
          </p:nvPr>
        </p:nvSpPr>
        <p:spPr>
          <a:xfrm>
            <a:off x="669882" y="1296000"/>
            <a:ext cx="10852237" cy="5040000"/>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2023/9/15</a:t>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dirty="0"/>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7.xml"/><Relationship Id="rId1" Type="http://schemas.openxmlformats.org/officeDocument/2006/relationships/tags" Target="../tags/tag66.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68.xml"/><Relationship Id="rId1" Type="http://schemas.openxmlformats.org/officeDocument/2006/relationships/tags" Target="../tags/tag67.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0.xml"/><Relationship Id="rId1" Type="http://schemas.openxmlformats.org/officeDocument/2006/relationships/tags" Target="../tags/tag69.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Layout" Target="../slideLayouts/slideLayout7.xml"/><Relationship Id="rId1" Type="http://schemas.openxmlformats.org/officeDocument/2006/relationships/tags" Target="../tags/tag71.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image" Target="../media/image21.jpeg"/><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7.xml"/><Relationship Id="rId4" Type="http://schemas.openxmlformats.org/officeDocument/2006/relationships/image" Target="../media/image24.jpeg"/></Relationships>
</file>

<file path=ppt/slides/_rels/slide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5.xml"/><Relationship Id="rId1" Type="http://schemas.openxmlformats.org/officeDocument/2006/relationships/tags" Target="../tags/tag74.xml"/><Relationship Id="rId5" Type="http://schemas.openxmlformats.org/officeDocument/2006/relationships/image" Target="../media/image27.png"/><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7.xml"/><Relationship Id="rId13" Type="http://schemas.openxmlformats.org/officeDocument/2006/relationships/image" Target="../media/image22.jpeg"/><Relationship Id="rId3" Type="http://schemas.openxmlformats.org/officeDocument/2006/relationships/tags" Target="../tags/tag78.xml"/><Relationship Id="rId7" Type="http://schemas.openxmlformats.org/officeDocument/2006/relationships/tags" Target="../tags/tag82.xml"/><Relationship Id="rId12" Type="http://schemas.openxmlformats.org/officeDocument/2006/relationships/image" Target="../media/image21.jpeg"/><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tags" Target="../tags/tag81.xml"/><Relationship Id="rId11" Type="http://schemas.openxmlformats.org/officeDocument/2006/relationships/image" Target="../media/image17.jpeg"/><Relationship Id="rId5" Type="http://schemas.openxmlformats.org/officeDocument/2006/relationships/tags" Target="../tags/tag80.xml"/><Relationship Id="rId15" Type="http://schemas.openxmlformats.org/officeDocument/2006/relationships/image" Target="../media/image29.jpeg"/><Relationship Id="rId10" Type="http://schemas.openxmlformats.org/officeDocument/2006/relationships/image" Target="../media/image19.png"/><Relationship Id="rId4" Type="http://schemas.openxmlformats.org/officeDocument/2006/relationships/tags" Target="../tags/tag79.xml"/><Relationship Id="rId9" Type="http://schemas.openxmlformats.org/officeDocument/2006/relationships/image" Target="../media/image6.jpeg"/><Relationship Id="rId14" Type="http://schemas.openxmlformats.org/officeDocument/2006/relationships/image" Target="../media/image24.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Layout" Target="../slideLayouts/slideLayout7.xml"/><Relationship Id="rId1" Type="http://schemas.openxmlformats.org/officeDocument/2006/relationships/tags" Target="../tags/tag8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7.xml"/><Relationship Id="rId1" Type="http://schemas.openxmlformats.org/officeDocument/2006/relationships/tags" Target="../tags/tag63.xml"/><Relationship Id="rId5" Type="http://schemas.openxmlformats.org/officeDocument/2006/relationships/image" Target="../media/image4.jpe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65.xml"/><Relationship Id="rId1" Type="http://schemas.openxmlformats.org/officeDocument/2006/relationships/tags" Target="../tags/tag64.xml"/><Relationship Id="rId5" Type="http://schemas.openxmlformats.org/officeDocument/2006/relationships/image" Target="../media/image8.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chemeClr val="bg1"/>
            </a:gs>
          </a:gsLst>
          <a:lin ang="5400000" scaled="0"/>
        </a:gradFill>
        <a:effectLst/>
      </p:bgPr>
    </p:bg>
    <p:spTree>
      <p:nvGrpSpPr>
        <p:cNvPr id="1" name=""/>
        <p:cNvGrpSpPr/>
        <p:nvPr/>
      </p:nvGrpSpPr>
      <p:grpSpPr>
        <a:xfrm>
          <a:off x="0" y="0"/>
          <a:ext cx="0" cy="0"/>
          <a:chOff x="0" y="0"/>
          <a:chExt cx="0" cy="0"/>
        </a:xfrm>
      </p:grpSpPr>
      <p:sp>
        <p:nvSpPr>
          <p:cNvPr id="37" name="矩形 36"/>
          <p:cNvSpPr/>
          <p:nvPr/>
        </p:nvSpPr>
        <p:spPr>
          <a:xfrm>
            <a:off x="1" y="2698230"/>
            <a:ext cx="12192000" cy="1735512"/>
          </a:xfrm>
          <a:prstGeom prst="rect">
            <a:avLst/>
          </a:prstGeom>
          <a:solidFill>
            <a:srgbClr val="9A000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p:txBody>
      </p:sp>
      <p:sp>
        <p:nvSpPr>
          <p:cNvPr id="123" name="矩形 122"/>
          <p:cNvSpPr/>
          <p:nvPr/>
        </p:nvSpPr>
        <p:spPr>
          <a:xfrm>
            <a:off x="1623934" y="3182291"/>
            <a:ext cx="8944132" cy="767390"/>
          </a:xfrm>
          <a:prstGeom prst="rect">
            <a:avLst/>
          </a:prstGeom>
        </p:spPr>
        <p:txBody>
          <a:bodyPr wrap="square">
            <a:spAutoFit/>
          </a:bodyPr>
          <a:lstStyle/>
          <a:p>
            <a:pPr lvl="0" algn="ctr">
              <a:lnSpc>
                <a:spcPct val="120000"/>
              </a:lnSpc>
              <a:defRPr/>
            </a:pPr>
            <a:r>
              <a:rPr lang="zh-CN" altLang="en-US" sz="4000" b="1" spc="300" dirty="0">
                <a:solidFill>
                  <a:prstClr val="white"/>
                </a:solidFill>
                <a:latin typeface="Arial" panose="020B0604020202020204" pitchFamily="34" charset="0"/>
                <a:ea typeface="微软雅黑" panose="020B0503020204020204" charset="-122"/>
                <a:cs typeface="+mn-ea"/>
                <a:sym typeface="Arial" panose="020B0604020202020204" pitchFamily="34" charset="0"/>
              </a:rPr>
              <a:t>设计展示</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a:solidFill>
                  <a:srgbClr val="9A0001"/>
                </a:solidFill>
                <a:sym typeface="Arial" panose="020B0604020202020204" pitchFamily="34" charset="0"/>
              </a:rPr>
              <a:t>基本模块</a:t>
            </a:r>
            <a:endParaRPr lang="zh-CN" altLang="en-US" dirty="0">
              <a:solidFill>
                <a:srgbClr val="9A0001"/>
              </a:solidFill>
              <a:sym typeface="Arial" panose="020B0604020202020204" pitchFamily="34" charset="0"/>
            </a:endParaRP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3750310" y="4469130"/>
            <a:ext cx="7367270" cy="1337945"/>
          </a:xfrm>
          <a:prstGeom prst="rect">
            <a:avLst/>
          </a:prstGeom>
          <a:noFill/>
        </p:spPr>
        <p:txBody>
          <a:bodyPr wrap="square" rtlCol="0">
            <a:spAutoFit/>
          </a:bodyPr>
          <a:lstStyle/>
          <a:p>
            <a:pPr algn="just" fontAlgn="auto">
              <a:lnSpc>
                <a:spcPct val="150000"/>
              </a:lnSpc>
            </a:pPr>
            <a:r>
              <a:rPr dirty="0">
                <a:cs typeface="+mn-ea"/>
                <a:sym typeface="+mn-lt"/>
              </a:rPr>
              <a:t>LCD_24pin显示屏： 24pin的LCD显示屏可以用来显示图像和文本，使得用户能够直观地看到人脸识别的结果与信息，同时方便红外感应模块的定位。</a:t>
            </a:r>
          </a:p>
        </p:txBody>
      </p:sp>
      <p:pic>
        <p:nvPicPr>
          <p:cNvPr id="103" name="图片 102"/>
          <p:cNvPicPr/>
          <p:nvPr/>
        </p:nvPicPr>
        <p:blipFill>
          <a:blip r:embed="rId3"/>
          <a:stretch>
            <a:fillRect/>
          </a:stretch>
        </p:blipFill>
        <p:spPr>
          <a:xfrm>
            <a:off x="675640" y="1205865"/>
            <a:ext cx="2272665" cy="2339975"/>
          </a:xfrm>
          <a:prstGeom prst="rect">
            <a:avLst/>
          </a:prstGeom>
          <a:noFill/>
          <a:ln w="9525">
            <a:noFill/>
          </a:ln>
        </p:spPr>
      </p:pic>
      <p:pic>
        <p:nvPicPr>
          <p:cNvPr id="7" name="图片 3"/>
          <p:cNvPicPr>
            <a:picLocks noChangeAspect="1"/>
          </p:cNvPicPr>
          <p:nvPr>
            <p:custDataLst>
              <p:tags r:id="rId1"/>
            </p:custDataLst>
          </p:nvPr>
        </p:nvPicPr>
        <p:blipFill>
          <a:blip r:embed="rId4"/>
          <a:stretch>
            <a:fillRect/>
          </a:stretch>
        </p:blipFill>
        <p:spPr>
          <a:xfrm>
            <a:off x="872490" y="4177665"/>
            <a:ext cx="1878965" cy="1920240"/>
          </a:xfrm>
          <a:prstGeom prst="rect">
            <a:avLst/>
          </a:prstGeom>
        </p:spPr>
      </p:pic>
      <p:sp>
        <p:nvSpPr>
          <p:cNvPr id="10" name="文本框 9"/>
          <p:cNvSpPr txBox="1"/>
          <p:nvPr/>
        </p:nvSpPr>
        <p:spPr>
          <a:xfrm>
            <a:off x="3750310" y="1505585"/>
            <a:ext cx="7367270" cy="1337945"/>
          </a:xfrm>
          <a:prstGeom prst="rect">
            <a:avLst/>
          </a:prstGeom>
          <a:noFill/>
        </p:spPr>
        <p:txBody>
          <a:bodyPr wrap="square" rtlCol="0">
            <a:spAutoFit/>
          </a:bodyPr>
          <a:lstStyle/>
          <a:p>
            <a:pPr indent="0" fontAlgn="auto">
              <a:lnSpc>
                <a:spcPct val="150000"/>
              </a:lnSpc>
            </a:pPr>
            <a:r>
              <a:rPr lang="zh-CN" altLang="en-US"/>
              <a:t>SG90舵机：门锁通常有打开、锁定两个状态，因此需要将舵机的位置和角度与其对应。可以通过程序控制舵机的旋转角度，以达到打开、锁定状态。</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a:solidFill>
                  <a:srgbClr val="9A0001"/>
                </a:solidFill>
                <a:sym typeface="Arial" panose="020B0604020202020204" pitchFamily="34" charset="0"/>
              </a:rPr>
              <a:t>基本模块</a:t>
            </a:r>
            <a:endParaRPr lang="zh-CN" altLang="en-US" dirty="0">
              <a:solidFill>
                <a:srgbClr val="9A0001"/>
              </a:solidFill>
              <a:sym typeface="Arial" panose="020B0604020202020204" pitchFamily="34" charset="0"/>
            </a:endParaRP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4701540" y="1513205"/>
            <a:ext cx="5953760" cy="1337945"/>
          </a:xfrm>
          <a:prstGeom prst="rect">
            <a:avLst/>
          </a:prstGeom>
          <a:noFill/>
        </p:spPr>
        <p:txBody>
          <a:bodyPr wrap="square" rtlCol="0">
            <a:spAutoFit/>
          </a:bodyPr>
          <a:lstStyle/>
          <a:p>
            <a:pPr algn="just" fontAlgn="auto">
              <a:lnSpc>
                <a:spcPct val="150000"/>
              </a:lnSpc>
            </a:pPr>
            <a:r>
              <a:rPr dirty="0">
                <a:cs typeface="+mn-ea"/>
                <a:sym typeface="+mn-lt"/>
              </a:rPr>
              <a:t>BT06蓝牙串口模块：模块可以将串口数据转换为蓝牙信号，并通过无线方式在设备与控制端之间进行数据传输，避免了布线等问题，更加符合实际的应用场景。</a:t>
            </a:r>
          </a:p>
        </p:txBody>
      </p:sp>
      <p:pic>
        <p:nvPicPr>
          <p:cNvPr id="7" name="图片 5"/>
          <p:cNvPicPr>
            <a:picLocks noChangeAspect="1"/>
          </p:cNvPicPr>
          <p:nvPr>
            <p:custDataLst>
              <p:tags r:id="rId1"/>
            </p:custDataLst>
          </p:nvPr>
        </p:nvPicPr>
        <p:blipFill>
          <a:blip r:embed="rId4"/>
          <a:stretch>
            <a:fillRect/>
          </a:stretch>
        </p:blipFill>
        <p:spPr>
          <a:xfrm>
            <a:off x="443230" y="1123950"/>
            <a:ext cx="3154680" cy="2438400"/>
          </a:xfrm>
          <a:prstGeom prst="rect">
            <a:avLst/>
          </a:prstGeom>
        </p:spPr>
      </p:pic>
      <p:pic>
        <p:nvPicPr>
          <p:cNvPr id="10" name="图片 6"/>
          <p:cNvPicPr>
            <a:picLocks noChangeAspect="1"/>
          </p:cNvPicPr>
          <p:nvPr>
            <p:custDataLst>
              <p:tags r:id="rId2"/>
            </p:custDataLst>
          </p:nvPr>
        </p:nvPicPr>
        <p:blipFill>
          <a:blip r:embed="rId5"/>
          <a:stretch>
            <a:fillRect/>
          </a:stretch>
        </p:blipFill>
        <p:spPr>
          <a:xfrm>
            <a:off x="686435" y="3957003"/>
            <a:ext cx="2801620" cy="2478405"/>
          </a:xfrm>
          <a:prstGeom prst="rect">
            <a:avLst/>
          </a:prstGeom>
        </p:spPr>
      </p:pic>
      <p:sp>
        <p:nvSpPr>
          <p:cNvPr id="11" name="文本框 10"/>
          <p:cNvSpPr txBox="1"/>
          <p:nvPr/>
        </p:nvSpPr>
        <p:spPr>
          <a:xfrm>
            <a:off x="4575810" y="4535170"/>
            <a:ext cx="6228080" cy="645160"/>
          </a:xfrm>
          <a:prstGeom prst="rect">
            <a:avLst/>
          </a:prstGeom>
          <a:noFill/>
        </p:spPr>
        <p:txBody>
          <a:bodyPr wrap="square" rtlCol="0">
            <a:spAutoFit/>
          </a:bodyPr>
          <a:lstStyle/>
          <a:p>
            <a:r>
              <a:rPr lang="zh-CN" altLang="en-US"/>
              <a:t>蜂鸣器：在门禁模式下，如果人脸识别未通过，则蜂鸣器鸣响警示。录入模式下也可以作为录入成功的提示音。</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a:solidFill>
                  <a:srgbClr val="9A0001"/>
                </a:solidFill>
                <a:sym typeface="Arial" panose="020B0604020202020204" pitchFamily="34" charset="0"/>
              </a:rPr>
              <a:t>基本模块</a:t>
            </a:r>
            <a:endParaRPr lang="zh-CN" altLang="en-US" dirty="0">
              <a:solidFill>
                <a:srgbClr val="9A0001"/>
              </a:solidFill>
              <a:sym typeface="Arial" panose="020B0604020202020204" pitchFamily="34" charset="0"/>
            </a:endParaRP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4701540" y="1513205"/>
            <a:ext cx="5953760" cy="1337945"/>
          </a:xfrm>
          <a:prstGeom prst="rect">
            <a:avLst/>
          </a:prstGeom>
          <a:noFill/>
        </p:spPr>
        <p:txBody>
          <a:bodyPr wrap="square" rtlCol="0">
            <a:spAutoFit/>
          </a:bodyPr>
          <a:lstStyle/>
          <a:p>
            <a:pPr algn="just" fontAlgn="auto">
              <a:lnSpc>
                <a:spcPct val="150000"/>
              </a:lnSpc>
            </a:pPr>
            <a:r>
              <a:rPr dirty="0">
                <a:cs typeface="+mn-ea"/>
                <a:sym typeface="+mn-lt"/>
              </a:rPr>
              <a:t>HC-SR501人体红外感应模块传感器：检测附近是否有人体存在，若一段时间内没有检测到人，则进入休眠模式，节省电量。</a:t>
            </a:r>
          </a:p>
        </p:txBody>
      </p:sp>
      <p:sp>
        <p:nvSpPr>
          <p:cNvPr id="11" name="文本框 10"/>
          <p:cNvSpPr txBox="1"/>
          <p:nvPr/>
        </p:nvSpPr>
        <p:spPr>
          <a:xfrm>
            <a:off x="4575810" y="4535170"/>
            <a:ext cx="6228080" cy="645160"/>
          </a:xfrm>
          <a:prstGeom prst="rect">
            <a:avLst/>
          </a:prstGeom>
          <a:noFill/>
        </p:spPr>
        <p:txBody>
          <a:bodyPr wrap="square" rtlCol="0">
            <a:spAutoFit/>
          </a:bodyPr>
          <a:lstStyle/>
          <a:p>
            <a:r>
              <a:rPr lang="zh-CN" altLang="en-US"/>
              <a:t>4位独立按键模块：作为录入模式与门禁模式之间的切换按键。</a:t>
            </a:r>
          </a:p>
        </p:txBody>
      </p:sp>
      <p:pic>
        <p:nvPicPr>
          <p:cNvPr id="4" name="图片 7"/>
          <p:cNvPicPr>
            <a:picLocks noChangeAspect="1"/>
          </p:cNvPicPr>
          <p:nvPr>
            <p:custDataLst>
              <p:tags r:id="rId1"/>
            </p:custDataLst>
          </p:nvPr>
        </p:nvPicPr>
        <p:blipFill>
          <a:blip r:embed="rId4"/>
          <a:stretch>
            <a:fillRect/>
          </a:stretch>
        </p:blipFill>
        <p:spPr>
          <a:xfrm>
            <a:off x="640080" y="1250950"/>
            <a:ext cx="2766060" cy="2453640"/>
          </a:xfrm>
          <a:prstGeom prst="rect">
            <a:avLst/>
          </a:prstGeom>
        </p:spPr>
      </p:pic>
      <p:pic>
        <p:nvPicPr>
          <p:cNvPr id="6" name="图片 8"/>
          <p:cNvPicPr>
            <a:picLocks noChangeAspect="1"/>
          </p:cNvPicPr>
          <p:nvPr>
            <p:custDataLst>
              <p:tags r:id="rId2"/>
            </p:custDataLst>
          </p:nvPr>
        </p:nvPicPr>
        <p:blipFill>
          <a:blip r:embed="rId5"/>
          <a:stretch>
            <a:fillRect/>
          </a:stretch>
        </p:blipFill>
        <p:spPr>
          <a:xfrm>
            <a:off x="443230" y="3876040"/>
            <a:ext cx="3594735" cy="250380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lang="zh-CN" altLang="en-US" dirty="0">
                <a:solidFill>
                  <a:srgbClr val="9A0001"/>
                </a:solidFill>
                <a:sym typeface="Arial" panose="020B0604020202020204" pitchFamily="34" charset="0"/>
              </a:rPr>
              <a:t>进阶模块（简单了解）</a:t>
            </a: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3019425" y="974090"/>
            <a:ext cx="8864600" cy="7823835"/>
          </a:xfrm>
          <a:prstGeom prst="rect">
            <a:avLst/>
          </a:prstGeom>
          <a:noFill/>
        </p:spPr>
        <p:txBody>
          <a:bodyPr wrap="square" rtlCol="0">
            <a:noAutofit/>
          </a:bodyPr>
          <a:lstStyle/>
          <a:p>
            <a:pPr indent="0" algn="just" fontAlgn="auto">
              <a:lnSpc>
                <a:spcPct val="100000"/>
              </a:lnSpc>
            </a:pPr>
            <a:r>
              <a:rPr sz="1200" dirty="0">
                <a:cs typeface="+mn-ea"/>
                <a:sym typeface="+mn-lt"/>
              </a:rPr>
              <a:t>STM32最小系统是由</a:t>
            </a:r>
            <a:r>
              <a:rPr sz="1200" dirty="0">
                <a:solidFill>
                  <a:srgbClr val="FF0000"/>
                </a:solidFill>
                <a:cs typeface="+mn-ea"/>
                <a:sym typeface="+mn-lt"/>
              </a:rPr>
              <a:t>电源 复位 时钟 调试接口 启动</a:t>
            </a:r>
            <a:r>
              <a:rPr sz="1200" dirty="0">
                <a:cs typeface="+mn-ea"/>
                <a:sym typeface="+mn-lt"/>
              </a:rPr>
              <a:t>的搭建组合。</a:t>
            </a:r>
          </a:p>
          <a:p>
            <a:pPr indent="0" algn="just" fontAlgn="auto">
              <a:lnSpc>
                <a:spcPct val="100000"/>
              </a:lnSpc>
            </a:pPr>
            <a:endParaRPr sz="1200" dirty="0">
              <a:cs typeface="+mn-ea"/>
              <a:sym typeface="+mn-lt"/>
            </a:endParaRPr>
          </a:p>
          <a:p>
            <a:pPr indent="0" algn="just" fontAlgn="auto">
              <a:lnSpc>
                <a:spcPct val="100000"/>
              </a:lnSpc>
            </a:pPr>
            <a:r>
              <a:rPr sz="1200" dirty="0">
                <a:cs typeface="+mn-ea"/>
                <a:sym typeface="+mn-lt"/>
              </a:rPr>
              <a:t>下面以STM32F103ZET6这款MCU作为介绍</a:t>
            </a:r>
          </a:p>
          <a:p>
            <a:pPr indent="0" algn="just" fontAlgn="auto">
              <a:lnSpc>
                <a:spcPct val="100000"/>
              </a:lnSpc>
            </a:pPr>
            <a:r>
              <a:rPr sz="1200" dirty="0">
                <a:cs typeface="+mn-ea"/>
                <a:sym typeface="+mn-lt"/>
              </a:rPr>
              <a:t>1.</a:t>
            </a:r>
            <a:r>
              <a:rPr sz="1200" dirty="0">
                <a:solidFill>
                  <a:srgbClr val="FF0000"/>
                </a:solidFill>
                <a:cs typeface="+mn-ea"/>
                <a:sym typeface="+mn-lt"/>
              </a:rPr>
              <a:t>主芯片部分主芯片</a:t>
            </a:r>
            <a:r>
              <a:rPr sz="1200" dirty="0">
                <a:cs typeface="+mn-ea"/>
                <a:sym typeface="+mn-lt"/>
              </a:rPr>
              <a:t>部分采用的是ST公司系列下的STM32F103ZET6,是一种嵌入式-微控制器的集成电路，是由ST公司开发的STM32F1系列的其中一种，芯体尺寸是32位，速度是72MHz，程序存储器容量是256KB，程序存储器类型是FLASH，RAM量是48K。其实物图片如下：在这里插入图片描述对于ST公司主营的几款MCU，具体的命名也表示着芯片之间具体选型不同。</a:t>
            </a:r>
          </a:p>
          <a:p>
            <a:pPr indent="0" algn="just" fontAlgn="auto">
              <a:lnSpc>
                <a:spcPct val="100000"/>
              </a:lnSpc>
            </a:pPr>
            <a:endParaRPr sz="1200" dirty="0">
              <a:cs typeface="+mn-ea"/>
              <a:sym typeface="+mn-lt"/>
            </a:endParaRPr>
          </a:p>
          <a:p>
            <a:pPr indent="0" algn="just" fontAlgn="auto">
              <a:lnSpc>
                <a:spcPct val="100000"/>
              </a:lnSpc>
            </a:pPr>
            <a:r>
              <a:rPr sz="1200" dirty="0">
                <a:cs typeface="+mn-ea"/>
                <a:sym typeface="+mn-lt"/>
              </a:rPr>
              <a:t>2.</a:t>
            </a:r>
            <a:r>
              <a:rPr sz="1200" dirty="0">
                <a:solidFill>
                  <a:srgbClr val="FF0000"/>
                </a:solidFill>
                <a:cs typeface="+mn-ea"/>
                <a:sym typeface="+mn-lt"/>
              </a:rPr>
              <a:t>电源部分</a:t>
            </a:r>
            <a:r>
              <a:rPr sz="1200" dirty="0">
                <a:cs typeface="+mn-ea"/>
                <a:sym typeface="+mn-lt"/>
              </a:rPr>
              <a:t>一般3.3V LDO供电 加多个0.01uf去耦电容。</a:t>
            </a:r>
          </a:p>
          <a:p>
            <a:pPr indent="0" algn="just" fontAlgn="auto">
              <a:lnSpc>
                <a:spcPct val="100000"/>
              </a:lnSpc>
            </a:pPr>
            <a:endParaRPr sz="1200" dirty="0">
              <a:cs typeface="+mn-ea"/>
              <a:sym typeface="+mn-lt"/>
            </a:endParaRPr>
          </a:p>
          <a:p>
            <a:pPr indent="0" algn="just" fontAlgn="auto">
              <a:lnSpc>
                <a:spcPct val="100000"/>
              </a:lnSpc>
            </a:pPr>
            <a:r>
              <a:rPr sz="1200" dirty="0">
                <a:cs typeface="+mn-ea"/>
                <a:sym typeface="+mn-lt"/>
              </a:rPr>
              <a:t>3.</a:t>
            </a:r>
            <a:r>
              <a:rPr sz="1200" dirty="0">
                <a:solidFill>
                  <a:srgbClr val="FF0000"/>
                </a:solidFill>
                <a:cs typeface="+mn-ea"/>
                <a:sym typeface="+mn-lt"/>
              </a:rPr>
              <a:t>复位</a:t>
            </a:r>
            <a:r>
              <a:rPr sz="1200" dirty="0">
                <a:cs typeface="+mn-ea"/>
                <a:sym typeface="+mn-lt"/>
              </a:rPr>
              <a:t>在这里插入图片描述有三种复位方式：上电复位、手动复位、程序自动复位程序自动复位不必说，由原厂所带程序在每次完成后进行自动复位通常低电平复位：（51单片机高电平复位，电容电阻位置调换）上电复位：在上电瞬间，电容充电，RESET出现短暂的低电平，该低电平持续时间由电阻和电容共同决定，计算方式如下：t = 1.1RC（固定计算公式） 1.110K0.1uF=1.1ms（具体了解就行）需求的复位信号持续时间约在1ms左右。手动复位：按键按下时，RESET和地导通，从而产生一个低电平，实现复位。</a:t>
            </a:r>
          </a:p>
          <a:p>
            <a:pPr indent="0" algn="just" fontAlgn="auto">
              <a:lnSpc>
                <a:spcPct val="100000"/>
              </a:lnSpc>
            </a:pPr>
            <a:endParaRPr sz="1200" dirty="0">
              <a:cs typeface="+mn-ea"/>
              <a:sym typeface="+mn-lt"/>
            </a:endParaRPr>
          </a:p>
          <a:p>
            <a:pPr indent="0" algn="just" fontAlgn="auto">
              <a:lnSpc>
                <a:spcPct val="100000"/>
              </a:lnSpc>
            </a:pPr>
            <a:r>
              <a:rPr sz="1200" dirty="0">
                <a:cs typeface="+mn-ea"/>
                <a:sym typeface="+mn-lt"/>
              </a:rPr>
              <a:t>4.</a:t>
            </a:r>
            <a:r>
              <a:rPr sz="1200" dirty="0">
                <a:solidFill>
                  <a:srgbClr val="FF0000"/>
                </a:solidFill>
                <a:cs typeface="+mn-ea"/>
                <a:sym typeface="+mn-lt"/>
              </a:rPr>
              <a:t>时钟系统</a:t>
            </a:r>
            <a:r>
              <a:rPr sz="1200" dirty="0">
                <a:cs typeface="+mn-ea"/>
                <a:sym typeface="+mn-lt"/>
              </a:rPr>
              <a:t>4~16M的外部高速晶振，内部8MHz的高速RC振荡器，内部40KHz低速RC振荡器，看门狗时钟，内部锁相环（PLL，倍频），一般系统时钟都是外部或者内部高速时钟经过PLL倍频后得到。外部低速32.768K的晶振，主要做RTC时钟源。如使用内部时钟：对于100脚或144脚的产品，OSC_IN应接地，OSC_OUT应悬空。2）对于少于100脚的产品，有2种接法：i）OSC_IN和OSC_OUT分别通过10K电阻接地。此方法可提高EMC性。这些具体可以根据不同类型的MCU进行了解。</a:t>
            </a:r>
          </a:p>
          <a:p>
            <a:pPr indent="0" algn="just" fontAlgn="auto">
              <a:lnSpc>
                <a:spcPct val="100000"/>
              </a:lnSpc>
            </a:pPr>
            <a:endParaRPr sz="1200" dirty="0">
              <a:cs typeface="+mn-ea"/>
              <a:sym typeface="+mn-lt"/>
            </a:endParaRPr>
          </a:p>
          <a:p>
            <a:pPr indent="0" algn="just" fontAlgn="auto">
              <a:lnSpc>
                <a:spcPct val="100000"/>
              </a:lnSpc>
            </a:pPr>
            <a:r>
              <a:rPr sz="1200" dirty="0">
                <a:cs typeface="+mn-ea"/>
                <a:sym typeface="+mn-lt"/>
              </a:rPr>
              <a:t>5.</a:t>
            </a:r>
            <a:r>
              <a:rPr sz="1200" dirty="0">
                <a:solidFill>
                  <a:srgbClr val="FF0000"/>
                </a:solidFill>
                <a:cs typeface="+mn-ea"/>
                <a:sym typeface="+mn-lt"/>
              </a:rPr>
              <a:t>启动</a:t>
            </a:r>
            <a:r>
              <a:rPr sz="1200" dirty="0">
                <a:cs typeface="+mn-ea"/>
                <a:sym typeface="+mn-lt"/>
              </a:rPr>
              <a:t>一般通过BOOT0，BOOT1的电平进行选择。STM32三种启动模式对应的存储介质均是芯片内置的，它们是：（1）用户闪存 = 芯片内置的Flash。（2）SRAM = 芯片内置的RAM区，其实就是内存。（3）系统存储器 = 芯片内部一块特定的区域，芯片出厂时在这个区域预置了一段Bootloader，就是ISP程序。这个区域的内容在芯片出厂后没有人能够修改或擦除，即它是一个ROM区，它是使用USART1作为通信口。（这些可以从用户手册中得到）启动电路：在这里插入图片描述调试接口STM32有两种调试接口，JTAG为5针， SWD为2线串行（一共四线）此外还有采用USB进行程序烧写和数据输出：和电脑USB口连接也可以进行小负载驱动供电。通常采用CH340G的芯片：实现USB转串口。需要单独的振荡电路 12MHZ 使用该芯片将电脑的USB映射为串口使用， 注意电脑上应安装串口驱动程序，否则不能正常识别。对于调试接口的设置，与其必要相连的ISP下载电路中的boot0和boot0当烧写程序时，BOOT0=1，BOOT1=0。当烧写完成后BOOT0=0，BOOT1=0。</a:t>
            </a:r>
          </a:p>
          <a:p>
            <a:pPr indent="0" algn="just" fontAlgn="auto">
              <a:lnSpc>
                <a:spcPct val="100000"/>
              </a:lnSpc>
            </a:pPr>
            <a:endParaRPr sz="1200" dirty="0">
              <a:cs typeface="+mn-ea"/>
              <a:sym typeface="+mn-lt"/>
            </a:endParaRPr>
          </a:p>
        </p:txBody>
      </p:sp>
      <p:pic>
        <p:nvPicPr>
          <p:cNvPr id="105" name="图片 104"/>
          <p:cNvPicPr/>
          <p:nvPr/>
        </p:nvPicPr>
        <p:blipFill>
          <a:blip r:embed="rId3"/>
          <a:stretch>
            <a:fillRect/>
          </a:stretch>
        </p:blipFill>
        <p:spPr>
          <a:xfrm>
            <a:off x="332105" y="1125855"/>
            <a:ext cx="2458720" cy="2490470"/>
          </a:xfrm>
          <a:prstGeom prst="rect">
            <a:avLst/>
          </a:prstGeom>
          <a:noFill/>
          <a:ln w="9525">
            <a:noFill/>
          </a:ln>
        </p:spPr>
      </p:pic>
      <p:pic>
        <p:nvPicPr>
          <p:cNvPr id="106" name="图片 105"/>
          <p:cNvPicPr/>
          <p:nvPr>
            <p:custDataLst>
              <p:tags r:id="rId1"/>
            </p:custDataLst>
          </p:nvPr>
        </p:nvPicPr>
        <p:blipFill>
          <a:blip r:embed="rId4"/>
          <a:stretch>
            <a:fillRect/>
          </a:stretch>
        </p:blipFill>
        <p:spPr>
          <a:xfrm>
            <a:off x="212090" y="3986530"/>
            <a:ext cx="2699385" cy="2656840"/>
          </a:xfrm>
          <a:prstGeom prst="rect">
            <a:avLst/>
          </a:prstGeom>
          <a:noFill/>
          <a:ln w="9525">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lang="zh-CN" altLang="en-US" dirty="0">
                <a:solidFill>
                  <a:srgbClr val="9A0001"/>
                </a:solidFill>
                <a:sym typeface="Arial" panose="020B0604020202020204" pitchFamily="34" charset="0"/>
              </a:rPr>
              <a:t>进阶模块</a:t>
            </a: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5909310" y="1513205"/>
            <a:ext cx="4745990" cy="1337945"/>
          </a:xfrm>
          <a:prstGeom prst="rect">
            <a:avLst/>
          </a:prstGeom>
          <a:noFill/>
        </p:spPr>
        <p:txBody>
          <a:bodyPr wrap="square" rtlCol="0">
            <a:spAutoFit/>
          </a:bodyPr>
          <a:lstStyle/>
          <a:p>
            <a:pPr algn="just" fontAlgn="auto">
              <a:lnSpc>
                <a:spcPct val="150000"/>
              </a:lnSpc>
            </a:pPr>
            <a:endParaRPr dirty="0">
              <a:cs typeface="+mn-ea"/>
              <a:sym typeface="+mn-lt"/>
            </a:endParaRPr>
          </a:p>
          <a:p>
            <a:pPr algn="just" fontAlgn="auto">
              <a:lnSpc>
                <a:spcPct val="150000"/>
              </a:lnSpc>
            </a:pPr>
            <a:r>
              <a:rPr dirty="0">
                <a:cs typeface="+mn-ea"/>
                <a:sym typeface="+mn-lt"/>
              </a:rPr>
              <a:t>4x4矩阵键盘或3*4薄膜按键：作为密码开门的输入。</a:t>
            </a:r>
          </a:p>
        </p:txBody>
      </p:sp>
      <p:pic>
        <p:nvPicPr>
          <p:cNvPr id="7" name="图片 9"/>
          <p:cNvPicPr>
            <a:picLocks noChangeAspect="1"/>
          </p:cNvPicPr>
          <p:nvPr>
            <p:custDataLst>
              <p:tags r:id="rId1"/>
            </p:custDataLst>
          </p:nvPr>
        </p:nvPicPr>
        <p:blipFill>
          <a:blip r:embed="rId4"/>
          <a:stretch>
            <a:fillRect/>
          </a:stretch>
        </p:blipFill>
        <p:spPr>
          <a:xfrm>
            <a:off x="499745" y="1075690"/>
            <a:ext cx="2124710" cy="1795145"/>
          </a:xfrm>
          <a:prstGeom prst="rect">
            <a:avLst/>
          </a:prstGeom>
        </p:spPr>
      </p:pic>
      <p:pic>
        <p:nvPicPr>
          <p:cNvPr id="10" name="图片 10"/>
          <p:cNvPicPr>
            <a:picLocks noChangeAspect="1"/>
          </p:cNvPicPr>
          <p:nvPr>
            <p:custDataLst>
              <p:tags r:id="rId2"/>
            </p:custDataLst>
          </p:nvPr>
        </p:nvPicPr>
        <p:blipFill>
          <a:blip r:embed="rId5"/>
          <a:stretch>
            <a:fillRect/>
          </a:stretch>
        </p:blipFill>
        <p:spPr>
          <a:xfrm>
            <a:off x="3000375" y="1023620"/>
            <a:ext cx="2532380" cy="1847215"/>
          </a:xfrm>
          <a:prstGeom prst="rect">
            <a:avLst/>
          </a:prstGeom>
        </p:spPr>
      </p:pic>
      <p:pic>
        <p:nvPicPr>
          <p:cNvPr id="104" name="图片 103"/>
          <p:cNvPicPr/>
          <p:nvPr/>
        </p:nvPicPr>
        <p:blipFill>
          <a:blip r:embed="rId6"/>
          <a:stretch>
            <a:fillRect/>
          </a:stretch>
        </p:blipFill>
        <p:spPr>
          <a:xfrm>
            <a:off x="1054100" y="3710940"/>
            <a:ext cx="3105150" cy="2504440"/>
          </a:xfrm>
          <a:prstGeom prst="rect">
            <a:avLst/>
          </a:prstGeom>
          <a:noFill/>
          <a:ln w="9525">
            <a:noFill/>
          </a:ln>
        </p:spPr>
      </p:pic>
      <p:sp>
        <p:nvSpPr>
          <p:cNvPr id="12" name="文本框 11"/>
          <p:cNvSpPr txBox="1"/>
          <p:nvPr/>
        </p:nvSpPr>
        <p:spPr>
          <a:xfrm>
            <a:off x="4998085" y="3710940"/>
            <a:ext cx="6815455" cy="2168525"/>
          </a:xfrm>
          <a:prstGeom prst="rect">
            <a:avLst/>
          </a:prstGeom>
          <a:noFill/>
        </p:spPr>
        <p:txBody>
          <a:bodyPr wrap="square" rtlCol="0">
            <a:spAutoFit/>
          </a:bodyPr>
          <a:lstStyle/>
          <a:p>
            <a:pPr indent="0" fontAlgn="auto">
              <a:lnSpc>
                <a:spcPct val="150000"/>
              </a:lnSpc>
            </a:pPr>
            <a:r>
              <a:rPr lang="en-US" altLang="zh-CN"/>
              <a:t>RFID</a:t>
            </a:r>
            <a:r>
              <a:rPr lang="zh-CN" altLang="en-US"/>
              <a:t>模块：</a:t>
            </a:r>
            <a:r>
              <a:rPr lang="en-US" altLang="zh-CN"/>
              <a:t>标签进入磁场后，接收解读器发出的射频信号，凭借感应电流所获得的能量发送出存储在芯片中的产品信息（Passive Tag，无源标签或被动标签），或者由标签主动发送某一频率的信号（Active Tag，有源标签或主动标签），解读器读取信息并解码后，送至中央信息系统进行有关数据处理。</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lang="zh-CN" altLang="en-US" dirty="0">
                <a:solidFill>
                  <a:srgbClr val="9A0001"/>
                </a:solidFill>
                <a:sym typeface="Arial" panose="020B0604020202020204" pitchFamily="34" charset="0"/>
              </a:rPr>
              <a:t>进阶模块</a:t>
            </a: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4633595" y="4710430"/>
            <a:ext cx="6290310" cy="1337945"/>
          </a:xfrm>
          <a:prstGeom prst="rect">
            <a:avLst/>
          </a:prstGeom>
          <a:noFill/>
        </p:spPr>
        <p:txBody>
          <a:bodyPr wrap="square" rtlCol="0">
            <a:spAutoFit/>
          </a:bodyPr>
          <a:lstStyle/>
          <a:p>
            <a:pPr algn="just" fontAlgn="auto">
              <a:lnSpc>
                <a:spcPct val="150000"/>
              </a:lnSpc>
            </a:pPr>
            <a:r>
              <a:rPr dirty="0">
                <a:cs typeface="+mn-ea"/>
                <a:sym typeface="+mn-lt"/>
              </a:rPr>
              <a:t>就是以 LED（发光二极管）为光源的台灯，并且带有锂电池充电功能和USB接口充电功能。因为其带有usbUSB接口，所以被称为USB灯。</a:t>
            </a:r>
          </a:p>
        </p:txBody>
      </p:sp>
      <p:pic>
        <p:nvPicPr>
          <p:cNvPr id="107" name="图片 106"/>
          <p:cNvPicPr/>
          <p:nvPr/>
        </p:nvPicPr>
        <p:blipFill>
          <a:blip r:embed="rId2"/>
          <a:stretch>
            <a:fillRect/>
          </a:stretch>
        </p:blipFill>
        <p:spPr>
          <a:xfrm>
            <a:off x="388303" y="1131253"/>
            <a:ext cx="2428875" cy="1819275"/>
          </a:xfrm>
          <a:prstGeom prst="rect">
            <a:avLst/>
          </a:prstGeom>
          <a:noFill/>
          <a:ln w="9525">
            <a:noFill/>
          </a:ln>
        </p:spPr>
      </p:pic>
      <p:pic>
        <p:nvPicPr>
          <p:cNvPr id="108" name="图片 107"/>
          <p:cNvPicPr/>
          <p:nvPr/>
        </p:nvPicPr>
        <p:blipFill>
          <a:blip r:embed="rId3"/>
          <a:stretch>
            <a:fillRect/>
          </a:stretch>
        </p:blipFill>
        <p:spPr>
          <a:xfrm>
            <a:off x="319405" y="3046095"/>
            <a:ext cx="3547745" cy="1100455"/>
          </a:xfrm>
          <a:prstGeom prst="rect">
            <a:avLst/>
          </a:prstGeom>
          <a:noFill/>
          <a:ln w="9525">
            <a:noFill/>
          </a:ln>
        </p:spPr>
      </p:pic>
      <p:pic>
        <p:nvPicPr>
          <p:cNvPr id="109" name="图片 108"/>
          <p:cNvPicPr/>
          <p:nvPr/>
        </p:nvPicPr>
        <p:blipFill>
          <a:blip r:embed="rId4"/>
          <a:stretch>
            <a:fillRect/>
          </a:stretch>
        </p:blipFill>
        <p:spPr>
          <a:xfrm>
            <a:off x="774065" y="4443095"/>
            <a:ext cx="1657350" cy="1714500"/>
          </a:xfrm>
          <a:prstGeom prst="rect">
            <a:avLst/>
          </a:prstGeom>
          <a:noFill/>
          <a:ln w="9525">
            <a:noFill/>
          </a:ln>
        </p:spPr>
      </p:pic>
      <p:sp>
        <p:nvSpPr>
          <p:cNvPr id="6" name="文本框 5"/>
          <p:cNvSpPr txBox="1"/>
          <p:nvPr/>
        </p:nvSpPr>
        <p:spPr>
          <a:xfrm>
            <a:off x="4633595" y="861060"/>
            <a:ext cx="6346825" cy="3415030"/>
          </a:xfrm>
          <a:prstGeom prst="rect">
            <a:avLst/>
          </a:prstGeom>
          <a:noFill/>
        </p:spPr>
        <p:txBody>
          <a:bodyPr wrap="square" rtlCol="0">
            <a:spAutoFit/>
          </a:bodyPr>
          <a:lstStyle/>
          <a:p>
            <a:pPr indent="0" fontAlgn="auto">
              <a:lnSpc>
                <a:spcPct val="150000"/>
              </a:lnSpc>
            </a:pPr>
            <a:r>
              <a:rPr lang="zh-CN" altLang="en-US"/>
              <a:t>USB转TTL串口模块是一个非常实用的工具，可以测试模块的UART串口通信和通过单片机的UART接口给单片机等下载程序。</a:t>
            </a:r>
          </a:p>
          <a:p>
            <a:pPr indent="0" fontAlgn="auto">
              <a:lnSpc>
                <a:spcPct val="150000"/>
              </a:lnSpc>
            </a:pPr>
            <a:r>
              <a:rPr lang="zh-CN" altLang="en-US"/>
              <a:t>能够在电脑上的串口助手软件非常直观的显示出串口设备返回的数据以及发送相应的控制数据给串口设备。</a:t>
            </a:r>
          </a:p>
          <a:p>
            <a:pPr indent="0" fontAlgn="auto">
              <a:lnSpc>
                <a:spcPct val="150000"/>
              </a:lnSpc>
            </a:pPr>
            <a:r>
              <a:rPr lang="zh-CN" altLang="en-US"/>
              <a:t>常见的有CP2102、PL2303、FT232、CH340等串口芯片方案的USB转串口模块。</a:t>
            </a:r>
          </a:p>
          <a:p>
            <a:pPr indent="0" fontAlgn="auto">
              <a:lnSpc>
                <a:spcPct val="150000"/>
              </a:lnSpc>
            </a:pP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alphaModFix amt="14000"/>
          </a:blip>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93979" y="0"/>
            <a:ext cx="4953000" cy="6858000"/>
          </a:xfrm>
          <a:prstGeom prst="rect">
            <a:avLst/>
          </a:prstGeom>
          <a:solidFill>
            <a:srgbClr val="9A000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nvGrpSpPr>
          <p:cNvPr id="3" name="组合 2"/>
          <p:cNvGrpSpPr/>
          <p:nvPr/>
        </p:nvGrpSpPr>
        <p:grpSpPr>
          <a:xfrm>
            <a:off x="747680" y="2968208"/>
            <a:ext cx="3458058" cy="922020"/>
            <a:chOff x="872775" y="2487402"/>
            <a:chExt cx="3458058" cy="922020"/>
          </a:xfrm>
        </p:grpSpPr>
        <p:sp>
          <p:nvSpPr>
            <p:cNvPr id="4" name="文本框 3"/>
            <p:cNvSpPr txBox="1"/>
            <p:nvPr/>
          </p:nvSpPr>
          <p:spPr>
            <a:xfrm>
              <a:off x="872775" y="2487402"/>
              <a:ext cx="3269848" cy="9220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PART 03</a:t>
              </a:r>
              <a:endParaRPr kumimoji="0" lang="zh-CN" altLang="en-US"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7" name="等腰三角形 6"/>
            <p:cNvSpPr/>
            <p:nvPr/>
          </p:nvSpPr>
          <p:spPr>
            <a:xfrm rot="5400000">
              <a:off x="4151112" y="2865863"/>
              <a:ext cx="193033" cy="166408"/>
            </a:xfrm>
            <a:prstGeom prst="triangle">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nvGrpSpPr>
          <p:cNvPr id="12" name="组合 11"/>
          <p:cNvGrpSpPr/>
          <p:nvPr/>
        </p:nvGrpSpPr>
        <p:grpSpPr>
          <a:xfrm>
            <a:off x="5264791" y="2875277"/>
            <a:ext cx="6544945" cy="1106849"/>
            <a:chOff x="5378093" y="2528855"/>
            <a:chExt cx="6544945" cy="1106849"/>
          </a:xfrm>
        </p:grpSpPr>
        <p:sp>
          <p:nvSpPr>
            <p:cNvPr id="13" name="文本框 12"/>
            <p:cNvSpPr txBox="1"/>
            <p:nvPr/>
          </p:nvSpPr>
          <p:spPr>
            <a:xfrm>
              <a:off x="5378093" y="2528855"/>
              <a:ext cx="6544945" cy="82994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normalizeH="0" noProof="0" dirty="0">
                  <a:ln>
                    <a:noFill/>
                  </a:ln>
                  <a:solidFill>
                    <a:srgbClr val="9A0001"/>
                  </a:solidFill>
                  <a:effectLst/>
                  <a:uLnTx/>
                  <a:uFillTx/>
                  <a:latin typeface="Arial" panose="020B0604020202020204" pitchFamily="34" charset="0"/>
                  <a:ea typeface="微软雅黑" panose="020B0503020204020204" charset="-122"/>
                  <a:cs typeface="+mn-ea"/>
                  <a:sym typeface="Arial" panose="020B0604020202020204" pitchFamily="34" charset="0"/>
                </a:rPr>
                <a:t>基本实现目标及功能</a:t>
              </a:r>
            </a:p>
          </p:txBody>
        </p:sp>
        <p:sp>
          <p:nvSpPr>
            <p:cNvPr id="14" name="文本框 13"/>
            <p:cNvSpPr txBox="1"/>
            <p:nvPr/>
          </p:nvSpPr>
          <p:spPr>
            <a:xfrm>
              <a:off x="6566813" y="3328999"/>
              <a:ext cx="3526265" cy="30670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1400" noProof="0" dirty="0">
                  <a:ln>
                    <a:noFill/>
                  </a:ln>
                  <a:solidFill>
                    <a:schemeClr val="tx1">
                      <a:lumMod val="50000"/>
                      <a:lumOff val="50000"/>
                    </a:schemeClr>
                  </a:solidFill>
                  <a:effectLst/>
                  <a:uLnTx/>
                  <a:uFillTx/>
                  <a:latin typeface="Arial" panose="020B0604020202020204" pitchFamily="34" charset="0"/>
                  <a:ea typeface="微软雅黑" panose="020B0503020204020204" charset="-122"/>
                  <a:cs typeface="+mn-ea"/>
                  <a:sym typeface="Arial" panose="020B0604020202020204" pitchFamily="34" charset="0"/>
                </a:rPr>
                <a:t>Basic objectives and functions</a:t>
              </a:r>
              <a:endParaRPr lang="en-US" altLang="zh-CN" sz="1400" spc="100" noProof="0" dirty="0">
                <a:ln>
                  <a:noFill/>
                </a:ln>
                <a:solidFill>
                  <a:schemeClr val="tx1">
                    <a:lumMod val="50000"/>
                    <a:lumOff val="50000"/>
                  </a:schemeClr>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noProof="0">
                <a:ln>
                  <a:noFill/>
                </a:ln>
                <a:solidFill>
                  <a:srgbClr val="9A0001"/>
                </a:solidFill>
                <a:effectLst/>
                <a:uLnTx/>
                <a:uFillTx/>
                <a:sym typeface="Arial" panose="020B0604020202020204" pitchFamily="34" charset="0"/>
              </a:rPr>
              <a:t>基本实现目标及功能</a:t>
            </a:r>
            <a:endParaRPr lang="zh-CN" altLang="en-US" dirty="0">
              <a:solidFill>
                <a:srgbClr val="9A0001"/>
              </a:solidFill>
              <a:sym typeface="Arial" panose="020B0604020202020204" pitchFamily="34" charset="0"/>
            </a:endParaRP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6252210" y="1224915"/>
            <a:ext cx="5122545" cy="3830955"/>
          </a:xfrm>
          <a:prstGeom prst="rect">
            <a:avLst/>
          </a:prstGeom>
          <a:noFill/>
        </p:spPr>
        <p:txBody>
          <a:bodyPr wrap="square" rtlCol="0">
            <a:spAutoFit/>
          </a:bodyPr>
          <a:lstStyle/>
          <a:p>
            <a:pPr indent="0" fontAlgn="auto">
              <a:lnSpc>
                <a:spcPct val="150000"/>
              </a:lnSpc>
            </a:pPr>
            <a:r>
              <a:rPr lang="zh-CN" altLang="en-US"/>
              <a:t>根据元件的各个模块基本可以实现：键控开门，面容开门，记录个人面容数据这几个功能。原理是通过蓝牙传输面容信息，在网上建立数据库储存面容信息，使用芯片进行提取对比，当现实面容与数据库记录面容对比，结果吻合度达到阈值后实现开门效果。附加红外传感与舵机，分别控制屏幕的亮熄与仿真门的开合，考虑现实成本无</a:t>
            </a:r>
            <a:r>
              <a:rPr lang="en-US" altLang="zh-CN"/>
              <a:t>pc</a:t>
            </a:r>
            <a:r>
              <a:rPr lang="zh-CN" altLang="en-US"/>
              <a:t>控制数据录入和门禁演示切换，由按键替代即可。且终端可增设或删除录入人脸信息。</a:t>
            </a:r>
          </a:p>
        </p:txBody>
      </p:sp>
      <p:pic>
        <p:nvPicPr>
          <p:cNvPr id="7" name="图片 -2147482624"/>
          <p:cNvPicPr>
            <a:picLocks noChangeAspect="1"/>
          </p:cNvPicPr>
          <p:nvPr>
            <p:custDataLst>
              <p:tags r:id="rId1"/>
            </p:custDataLst>
          </p:nvPr>
        </p:nvPicPr>
        <p:blipFill>
          <a:blip r:embed="rId4"/>
          <a:stretch>
            <a:fillRect/>
          </a:stretch>
        </p:blipFill>
        <p:spPr>
          <a:xfrm>
            <a:off x="324485" y="907415"/>
            <a:ext cx="2967990" cy="4124325"/>
          </a:xfrm>
          <a:prstGeom prst="rect">
            <a:avLst/>
          </a:prstGeom>
          <a:noFill/>
          <a:ln w="9525">
            <a:noFill/>
          </a:ln>
        </p:spPr>
      </p:pic>
      <p:pic>
        <p:nvPicPr>
          <p:cNvPr id="9" name="图片 3"/>
          <p:cNvPicPr>
            <a:picLocks noChangeAspect="1"/>
          </p:cNvPicPr>
          <p:nvPr>
            <p:custDataLst>
              <p:tags r:id="rId2"/>
            </p:custDataLst>
          </p:nvPr>
        </p:nvPicPr>
        <p:blipFill>
          <a:blip r:embed="rId5"/>
          <a:stretch>
            <a:fillRect/>
          </a:stretch>
        </p:blipFill>
        <p:spPr>
          <a:xfrm>
            <a:off x="3343910" y="1224915"/>
            <a:ext cx="2365375" cy="3494405"/>
          </a:xfrm>
          <a:prstGeom prst="rect">
            <a:avLst/>
          </a:prstGeom>
          <a:noFill/>
          <a:ln w="9525">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alphaModFix amt="14000"/>
          </a:blip>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7238366" y="0"/>
            <a:ext cx="4953000" cy="6858000"/>
          </a:xfrm>
          <a:prstGeom prst="rect">
            <a:avLst/>
          </a:prstGeom>
          <a:solidFill>
            <a:srgbClr val="9A000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nvGrpSpPr>
          <p:cNvPr id="91" name="组合 90"/>
          <p:cNvGrpSpPr/>
          <p:nvPr/>
        </p:nvGrpSpPr>
        <p:grpSpPr>
          <a:xfrm>
            <a:off x="360686" y="2875912"/>
            <a:ext cx="6353810" cy="1106849"/>
            <a:chOff x="5225058" y="2528855"/>
            <a:chExt cx="6353810" cy="1106849"/>
          </a:xfrm>
        </p:grpSpPr>
        <p:sp>
          <p:nvSpPr>
            <p:cNvPr id="8" name="文本框 7"/>
            <p:cNvSpPr txBox="1"/>
            <p:nvPr/>
          </p:nvSpPr>
          <p:spPr>
            <a:xfrm>
              <a:off x="5225058" y="2528855"/>
              <a:ext cx="6353810" cy="82994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normalizeH="0" noProof="0" dirty="0">
                  <a:ln>
                    <a:noFill/>
                  </a:ln>
                  <a:solidFill>
                    <a:srgbClr val="9A0001"/>
                  </a:solidFill>
                  <a:effectLst/>
                  <a:uLnTx/>
                  <a:uFillTx/>
                  <a:latin typeface="Arial" panose="020B0604020202020204" pitchFamily="34" charset="0"/>
                  <a:ea typeface="微软雅黑" panose="020B0503020204020204" charset="-122"/>
                  <a:cs typeface="+mn-ea"/>
                  <a:sym typeface="Arial" panose="020B0604020202020204" pitchFamily="34" charset="0"/>
                </a:rPr>
                <a:t>进阶实现目标及策略</a:t>
              </a:r>
            </a:p>
          </p:txBody>
        </p:sp>
        <p:sp>
          <p:nvSpPr>
            <p:cNvPr id="9" name="文本框 8"/>
            <p:cNvSpPr txBox="1"/>
            <p:nvPr/>
          </p:nvSpPr>
          <p:spPr>
            <a:xfrm>
              <a:off x="6566813" y="3328999"/>
              <a:ext cx="3526265" cy="30670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1400" noProof="0" dirty="0">
                  <a:ln>
                    <a:noFill/>
                  </a:ln>
                  <a:solidFill>
                    <a:schemeClr val="tx1">
                      <a:lumMod val="50000"/>
                      <a:lumOff val="50000"/>
                    </a:schemeClr>
                  </a:solidFill>
                  <a:effectLst/>
                  <a:uLnTx/>
                  <a:uFillTx/>
                  <a:latin typeface="Arial" panose="020B0604020202020204" pitchFamily="34" charset="0"/>
                  <a:ea typeface="微软雅黑" panose="020B0503020204020204" charset="-122"/>
                  <a:cs typeface="+mn-ea"/>
                  <a:sym typeface="Arial" panose="020B0604020202020204" pitchFamily="34" charset="0"/>
                </a:rPr>
                <a:t>Advanced goals and strategies</a:t>
              </a:r>
              <a:endParaRPr lang="en-US" altLang="zh-CN" sz="1400" spc="100" noProof="0" dirty="0">
                <a:ln>
                  <a:noFill/>
                </a:ln>
                <a:solidFill>
                  <a:schemeClr val="tx1">
                    <a:lumMod val="50000"/>
                    <a:lumOff val="50000"/>
                  </a:schemeClr>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nvGrpSpPr>
          <p:cNvPr id="12" name="组合 11"/>
          <p:cNvGrpSpPr/>
          <p:nvPr/>
        </p:nvGrpSpPr>
        <p:grpSpPr>
          <a:xfrm>
            <a:off x="7996650" y="2968208"/>
            <a:ext cx="3436408" cy="922020"/>
            <a:chOff x="872585" y="2487402"/>
            <a:chExt cx="3436408" cy="922020"/>
          </a:xfrm>
        </p:grpSpPr>
        <p:sp>
          <p:nvSpPr>
            <p:cNvPr id="13" name="文本框 12"/>
            <p:cNvSpPr txBox="1"/>
            <p:nvPr/>
          </p:nvSpPr>
          <p:spPr>
            <a:xfrm>
              <a:off x="1039145" y="2487402"/>
              <a:ext cx="3269848" cy="9220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 PART 04</a:t>
              </a:r>
              <a:endParaRPr kumimoji="0" lang="zh-CN" altLang="en-US"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14" name="等腰三角形 13"/>
            <p:cNvSpPr/>
            <p:nvPr/>
          </p:nvSpPr>
          <p:spPr>
            <a:xfrm rot="16200000">
              <a:off x="859272" y="2865228"/>
              <a:ext cx="193033" cy="166408"/>
            </a:xfrm>
            <a:prstGeom prst="triangle">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pic>
        <p:nvPicPr>
          <p:cNvPr id="7" name="图片 6" descr="06"/>
          <p:cNvPicPr>
            <a:picLocks noChangeAspect="1"/>
          </p:cNvPicPr>
          <p:nvPr/>
        </p:nvPicPr>
        <p:blipFill>
          <a:blip r:embed="rId9"/>
          <a:srcRect l="36989" t="525" r="36428" b="519"/>
          <a:stretch>
            <a:fillRect/>
          </a:stretch>
        </p:blipFill>
        <p:spPr>
          <a:xfrm>
            <a:off x="9943465" y="-38735"/>
            <a:ext cx="2273935" cy="6936105"/>
          </a:xfrm>
          <a:prstGeom prst="rect">
            <a:avLst/>
          </a:prstGeom>
        </p:spPr>
      </p:pic>
      <p:sp>
        <p:nvSpPr>
          <p:cNvPr id="11" name="矩形 10"/>
          <p:cNvSpPr/>
          <p:nvPr/>
        </p:nvSpPr>
        <p:spPr>
          <a:xfrm>
            <a:off x="9796780" y="-40005"/>
            <a:ext cx="2420620" cy="693674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9"/>
          <p:cNvPicPr>
            <a:picLocks noChangeAspect="1"/>
          </p:cNvPicPr>
          <p:nvPr>
            <p:custDataLst>
              <p:tags r:id="rId1"/>
            </p:custDataLst>
          </p:nvPr>
        </p:nvPicPr>
        <p:blipFill>
          <a:blip r:embed="rId10"/>
          <a:stretch>
            <a:fillRect/>
          </a:stretch>
        </p:blipFill>
        <p:spPr>
          <a:xfrm>
            <a:off x="10890250" y="944245"/>
            <a:ext cx="1726565" cy="1459230"/>
          </a:xfrm>
          <a:prstGeom prst="rect">
            <a:avLst/>
          </a:prstGeom>
        </p:spPr>
      </p:pic>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lang="zh-CN" altLang="en-US" dirty="0">
                <a:solidFill>
                  <a:srgbClr val="9A0001"/>
                </a:solidFill>
                <a:sym typeface="Arial" panose="020B0604020202020204" pitchFamily="34" charset="0"/>
              </a:rPr>
              <a:t>进阶目标及难点</a:t>
            </a: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10" name="等腰三角形 9"/>
          <p:cNvSpPr/>
          <p:nvPr/>
        </p:nvSpPr>
        <p:spPr>
          <a:xfrm rot="5400000">
            <a:off x="6570980" y="3474085"/>
            <a:ext cx="1392555" cy="113538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5"/>
          <p:cNvSpPr/>
          <p:nvPr/>
        </p:nvSpPr>
        <p:spPr>
          <a:xfrm>
            <a:off x="439147" y="2404335"/>
            <a:ext cx="2476500" cy="806400"/>
          </a:xfrm>
          <a:custGeom>
            <a:avLst/>
            <a:gdLst>
              <a:gd name="connsiteX0" fmla="*/ 0 w 2476500"/>
              <a:gd name="connsiteY0" fmla="*/ 0 h 806400"/>
              <a:gd name="connsiteX1" fmla="*/ 2476500 w 2476500"/>
              <a:gd name="connsiteY1" fmla="*/ 0 h 806400"/>
              <a:gd name="connsiteX2" fmla="*/ 2476500 w 2476500"/>
              <a:gd name="connsiteY2" fmla="*/ 806400 h 806400"/>
              <a:gd name="connsiteX3" fmla="*/ 0 w 2476500"/>
              <a:gd name="connsiteY3" fmla="*/ 806400 h 806400"/>
              <a:gd name="connsiteX4" fmla="*/ 0 w 2476500"/>
              <a:gd name="connsiteY4" fmla="*/ 0 h 80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806400">
                <a:moveTo>
                  <a:pt x="0" y="0"/>
                </a:moveTo>
                <a:lnTo>
                  <a:pt x="2476500" y="0"/>
                </a:lnTo>
                <a:lnTo>
                  <a:pt x="2476500" y="806400"/>
                </a:lnTo>
                <a:lnTo>
                  <a:pt x="0" y="806400"/>
                </a:lnTo>
                <a:lnTo>
                  <a:pt x="0" y="0"/>
                </a:lnTo>
                <a:close/>
              </a:path>
            </a:pathLst>
          </a:custGeom>
          <a:solidFill>
            <a:srgbClr val="D97663">
              <a:alpha val="92000"/>
            </a:srgbClr>
          </a:solidFill>
          <a:ln>
            <a:noFill/>
          </a:ln>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endParaRPr lang="zh-CN" altLang="en-US" sz="2800" kern="1200" dirty="0"/>
          </a:p>
        </p:txBody>
      </p:sp>
      <p:sp>
        <p:nvSpPr>
          <p:cNvPr id="13" name="任意多边形: 形状 6"/>
          <p:cNvSpPr/>
          <p:nvPr/>
        </p:nvSpPr>
        <p:spPr>
          <a:xfrm>
            <a:off x="439420" y="3210560"/>
            <a:ext cx="2476500" cy="3401695"/>
          </a:xfrm>
          <a:custGeom>
            <a:avLst/>
            <a:gdLst>
              <a:gd name="connsiteX0" fmla="*/ 0 w 2476500"/>
              <a:gd name="connsiteY0" fmla="*/ 0 h 2843819"/>
              <a:gd name="connsiteX1" fmla="*/ 2476500 w 2476500"/>
              <a:gd name="connsiteY1" fmla="*/ 0 h 2843819"/>
              <a:gd name="connsiteX2" fmla="*/ 2476500 w 2476500"/>
              <a:gd name="connsiteY2" fmla="*/ 2843819 h 2843819"/>
              <a:gd name="connsiteX3" fmla="*/ 0 w 2476500"/>
              <a:gd name="connsiteY3" fmla="*/ 2843819 h 2843819"/>
              <a:gd name="connsiteX4" fmla="*/ 0 w 2476500"/>
              <a:gd name="connsiteY4" fmla="*/ 0 h 2843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2843819">
                <a:moveTo>
                  <a:pt x="0" y="0"/>
                </a:moveTo>
                <a:lnTo>
                  <a:pt x="2476500" y="0"/>
                </a:lnTo>
                <a:lnTo>
                  <a:pt x="2476500" y="2843819"/>
                </a:lnTo>
                <a:lnTo>
                  <a:pt x="0" y="2843819"/>
                </a:lnTo>
                <a:lnTo>
                  <a:pt x="0" y="0"/>
                </a:lnTo>
                <a:close/>
              </a:path>
            </a:pathLst>
          </a:custGeom>
          <a:solidFill>
            <a:schemeClr val="bg1">
              <a:lumMod val="85000"/>
              <a:alpha val="90000"/>
            </a:schemeClr>
          </a:solidFill>
        </p:spPr>
        <p:style>
          <a:lnRef idx="2">
            <a:schemeClr val="accent1">
              <a:alpha val="90000"/>
              <a:tint val="40000"/>
              <a:hueOff val="0"/>
              <a:satOff val="0"/>
              <a:lumOff val="0"/>
              <a:alphaOff val="0"/>
            </a:schemeClr>
          </a:lnRef>
          <a:fillRef idx="1">
            <a:scrgbClr r="0" g="0" b="0"/>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indent="0" algn="l" defTabSz="1244600">
              <a:lnSpc>
                <a:spcPct val="90000"/>
              </a:lnSpc>
              <a:spcBef>
                <a:spcPct val="0"/>
              </a:spcBef>
              <a:spcAft>
                <a:spcPct val="15000"/>
              </a:spcAft>
              <a:buNone/>
            </a:pPr>
            <a:r>
              <a:rPr lang="en-US" altLang="zh-CN" sz="1600" kern="1200" dirty="0">
                <a:latin typeface="宋体" panose="02010600030101010101" pitchFamily="2" charset="-122"/>
                <a:ea typeface="宋体" panose="02010600030101010101" pitchFamily="2" charset="-122"/>
                <a:cs typeface="宋体" panose="02010600030101010101" pitchFamily="2" charset="-122"/>
              </a:rPr>
              <a:t>K210 </a:t>
            </a:r>
            <a:r>
              <a:rPr lang="zh-CN" altLang="en-US" sz="1600" kern="1200" dirty="0">
                <a:latin typeface="宋体" panose="02010600030101010101" pitchFamily="2" charset="-122"/>
                <a:ea typeface="宋体" panose="02010600030101010101" pitchFamily="2" charset="-122"/>
                <a:cs typeface="宋体" panose="02010600030101010101" pitchFamily="2" charset="-122"/>
              </a:rPr>
              <a:t>MAIX BIT再和STM32进行串口通讯时要注意几点：</a:t>
            </a:r>
          </a:p>
          <a:p>
            <a:pPr marL="0" lvl="1" indent="0" algn="l" defTabSz="1244600">
              <a:lnSpc>
                <a:spcPct val="90000"/>
              </a:lnSpc>
              <a:spcBef>
                <a:spcPct val="0"/>
              </a:spcBef>
              <a:spcAft>
                <a:spcPct val="15000"/>
              </a:spcAft>
              <a:buNone/>
            </a:pPr>
            <a:r>
              <a:rPr lang="zh-CN" altLang="en-US" sz="1600" kern="1200" dirty="0">
                <a:latin typeface="宋体" panose="02010600030101010101" pitchFamily="2" charset="-122"/>
                <a:ea typeface="宋体" panose="02010600030101010101" pitchFamily="2" charset="-122"/>
                <a:cs typeface="宋体" panose="02010600030101010101" pitchFamily="2" charset="-122"/>
              </a:rPr>
              <a:t>1、MAIX BIT的波特率要和STM32的一样，不然会乱码甚至接收错误</a:t>
            </a:r>
          </a:p>
          <a:p>
            <a:pPr marL="0" lvl="1" indent="0" algn="l" defTabSz="1244600">
              <a:lnSpc>
                <a:spcPct val="90000"/>
              </a:lnSpc>
              <a:spcBef>
                <a:spcPct val="0"/>
              </a:spcBef>
              <a:spcAft>
                <a:spcPct val="15000"/>
              </a:spcAft>
              <a:buNone/>
            </a:pPr>
            <a:r>
              <a:rPr lang="zh-CN" altLang="en-US" sz="1600" kern="1200" dirty="0">
                <a:latin typeface="宋体" panose="02010600030101010101" pitchFamily="2" charset="-122"/>
                <a:ea typeface="宋体" panose="02010600030101010101" pitchFamily="2" charset="-122"/>
                <a:cs typeface="宋体" panose="02010600030101010101" pitchFamily="2" charset="-122"/>
              </a:rPr>
              <a:t>2、MAIX BIT发送数据是以ASCII码的形式发送的</a:t>
            </a:r>
          </a:p>
          <a:p>
            <a:pPr marL="0" lvl="1" indent="0" algn="l" defTabSz="1244600">
              <a:lnSpc>
                <a:spcPct val="90000"/>
              </a:lnSpc>
              <a:spcBef>
                <a:spcPct val="0"/>
              </a:spcBef>
              <a:spcAft>
                <a:spcPct val="15000"/>
              </a:spcAft>
              <a:buNone/>
            </a:pPr>
            <a:r>
              <a:rPr lang="zh-CN" altLang="en-US" sz="1600" kern="1200" dirty="0">
                <a:latin typeface="宋体" panose="02010600030101010101" pitchFamily="2" charset="-122"/>
                <a:ea typeface="宋体" panose="02010600030101010101" pitchFamily="2" charset="-122"/>
                <a:cs typeface="宋体" panose="02010600030101010101" pitchFamily="2" charset="-122"/>
              </a:rPr>
              <a:t>3、MAIX BIT发送的数据后需要加0d</a:t>
            </a:r>
            <a:r>
              <a:rPr lang="en-US" altLang="zh-CN" sz="1600" kern="1200" dirty="0">
                <a:latin typeface="宋体" panose="02010600030101010101" pitchFamily="2" charset="-122"/>
                <a:ea typeface="宋体" panose="02010600030101010101" pitchFamily="2" charset="-122"/>
                <a:cs typeface="宋体" panose="02010600030101010101" pitchFamily="2" charset="-122"/>
              </a:rPr>
              <a:t> </a:t>
            </a:r>
            <a:r>
              <a:rPr lang="zh-CN" altLang="en-US" sz="1600" kern="1200" dirty="0">
                <a:latin typeface="宋体" panose="02010600030101010101" pitchFamily="2" charset="-122"/>
                <a:ea typeface="宋体" panose="02010600030101010101" pitchFamily="2" charset="-122"/>
                <a:cs typeface="宋体" panose="02010600030101010101" pitchFamily="2" charset="-122"/>
              </a:rPr>
              <a:t>0a</a:t>
            </a:r>
          </a:p>
          <a:p>
            <a:pPr marL="0" lvl="1" indent="0" algn="l" defTabSz="1244600">
              <a:lnSpc>
                <a:spcPct val="90000"/>
              </a:lnSpc>
              <a:spcBef>
                <a:spcPct val="0"/>
              </a:spcBef>
              <a:spcAft>
                <a:spcPct val="15000"/>
              </a:spcAft>
              <a:buNone/>
            </a:pPr>
            <a:r>
              <a:rPr lang="en-US" altLang="zh-CN" sz="1600" kern="1200" dirty="0">
                <a:latin typeface="宋体" panose="02010600030101010101" pitchFamily="2" charset="-122"/>
                <a:ea typeface="宋体" panose="02010600030101010101" pitchFamily="2" charset="-122"/>
                <a:cs typeface="宋体" panose="02010600030101010101" pitchFamily="2" charset="-122"/>
              </a:rPr>
              <a:t>4</a:t>
            </a:r>
            <a:r>
              <a:rPr lang="zh-CN" altLang="en-US" sz="1600" kern="1200" dirty="0">
                <a:latin typeface="宋体" panose="02010600030101010101" pitchFamily="2" charset="-122"/>
                <a:ea typeface="宋体" panose="02010600030101010101" pitchFamily="2" charset="-122"/>
                <a:cs typeface="宋体" panose="02010600030101010101" pitchFamily="2" charset="-122"/>
              </a:rPr>
              <a:t>、重点在于交互代码的学习和配置</a:t>
            </a:r>
          </a:p>
          <a:p>
            <a:pPr marL="285750" lvl="1" indent="-285750" algn="l" defTabSz="1244600">
              <a:lnSpc>
                <a:spcPct val="90000"/>
              </a:lnSpc>
              <a:spcBef>
                <a:spcPct val="0"/>
              </a:spcBef>
              <a:spcAft>
                <a:spcPct val="15000"/>
              </a:spcAft>
              <a:buChar char="•"/>
            </a:pPr>
            <a:endParaRPr lang="zh-CN" altLang="en-US" sz="1600" kern="1200" dirty="0">
              <a:latin typeface="宋体" panose="02010600030101010101" pitchFamily="2" charset="-122"/>
              <a:ea typeface="宋体" panose="02010600030101010101" pitchFamily="2" charset="-122"/>
              <a:cs typeface="宋体" panose="02010600030101010101" pitchFamily="2" charset="-122"/>
            </a:endParaRPr>
          </a:p>
          <a:p>
            <a:pPr marL="285750" lvl="1" indent="-285750" algn="l" defTabSz="1244600">
              <a:lnSpc>
                <a:spcPct val="90000"/>
              </a:lnSpc>
              <a:spcBef>
                <a:spcPct val="0"/>
              </a:spcBef>
              <a:spcAft>
                <a:spcPct val="15000"/>
              </a:spcAft>
              <a:buChar char="•"/>
            </a:pPr>
            <a:endParaRPr lang="zh-CN" altLang="en-US" sz="1600" kern="1200" dirty="0">
              <a:latin typeface="宋体" panose="02010600030101010101" pitchFamily="2" charset="-122"/>
              <a:ea typeface="宋体" panose="02010600030101010101" pitchFamily="2" charset="-122"/>
              <a:cs typeface="宋体" panose="02010600030101010101" pitchFamily="2" charset="-122"/>
            </a:endParaRPr>
          </a:p>
          <a:p>
            <a:pPr marL="285750" lvl="1" indent="-285750" algn="l" defTabSz="1244600">
              <a:lnSpc>
                <a:spcPct val="90000"/>
              </a:lnSpc>
              <a:spcBef>
                <a:spcPct val="0"/>
              </a:spcBef>
              <a:spcAft>
                <a:spcPct val="15000"/>
              </a:spcAft>
              <a:buChar char="•"/>
            </a:pPr>
            <a:endParaRPr lang="zh-CN" altLang="en-US" sz="1600" kern="1200" dirty="0">
              <a:latin typeface="宋体" panose="02010600030101010101" pitchFamily="2" charset="-122"/>
              <a:ea typeface="宋体" panose="02010600030101010101" pitchFamily="2" charset="-122"/>
              <a:cs typeface="宋体" panose="02010600030101010101" pitchFamily="2" charset="-122"/>
            </a:endParaRPr>
          </a:p>
        </p:txBody>
      </p:sp>
      <p:sp>
        <p:nvSpPr>
          <p:cNvPr id="14" name="任意多边形: 形状 7"/>
          <p:cNvSpPr/>
          <p:nvPr/>
        </p:nvSpPr>
        <p:spPr>
          <a:xfrm>
            <a:off x="3618592" y="2404335"/>
            <a:ext cx="2476500" cy="806400"/>
          </a:xfrm>
          <a:custGeom>
            <a:avLst/>
            <a:gdLst>
              <a:gd name="connsiteX0" fmla="*/ 0 w 2476500"/>
              <a:gd name="connsiteY0" fmla="*/ 0 h 806400"/>
              <a:gd name="connsiteX1" fmla="*/ 2476500 w 2476500"/>
              <a:gd name="connsiteY1" fmla="*/ 0 h 806400"/>
              <a:gd name="connsiteX2" fmla="*/ 2476500 w 2476500"/>
              <a:gd name="connsiteY2" fmla="*/ 806400 h 806400"/>
              <a:gd name="connsiteX3" fmla="*/ 0 w 2476500"/>
              <a:gd name="connsiteY3" fmla="*/ 806400 h 806400"/>
              <a:gd name="connsiteX4" fmla="*/ 0 w 2476500"/>
              <a:gd name="connsiteY4" fmla="*/ 0 h 80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806400">
                <a:moveTo>
                  <a:pt x="0" y="0"/>
                </a:moveTo>
                <a:lnTo>
                  <a:pt x="2476500" y="0"/>
                </a:lnTo>
                <a:lnTo>
                  <a:pt x="2476500" y="806400"/>
                </a:lnTo>
                <a:lnTo>
                  <a:pt x="0" y="806400"/>
                </a:lnTo>
                <a:lnTo>
                  <a:pt x="0" y="0"/>
                </a:lnTo>
                <a:close/>
              </a:path>
            </a:pathLst>
          </a:custGeom>
          <a:solidFill>
            <a:srgbClr val="D97663">
              <a:alpha val="92000"/>
            </a:srgbClr>
          </a:solidFill>
          <a:ln>
            <a:noFill/>
          </a:ln>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endParaRPr lang="zh-CN" altLang="en-US" sz="2800" kern="1200"/>
          </a:p>
        </p:txBody>
      </p:sp>
      <p:sp>
        <p:nvSpPr>
          <p:cNvPr id="15" name="任意多边形: 形状 6"/>
          <p:cNvSpPr/>
          <p:nvPr/>
        </p:nvSpPr>
        <p:spPr>
          <a:xfrm>
            <a:off x="6699885" y="3210560"/>
            <a:ext cx="2476500" cy="3401060"/>
          </a:xfrm>
          <a:custGeom>
            <a:avLst/>
            <a:gdLst>
              <a:gd name="connsiteX0" fmla="*/ 0 w 2476500"/>
              <a:gd name="connsiteY0" fmla="*/ 0 h 2843819"/>
              <a:gd name="connsiteX1" fmla="*/ 2476500 w 2476500"/>
              <a:gd name="connsiteY1" fmla="*/ 0 h 2843819"/>
              <a:gd name="connsiteX2" fmla="*/ 2476500 w 2476500"/>
              <a:gd name="connsiteY2" fmla="*/ 2843819 h 2843819"/>
              <a:gd name="connsiteX3" fmla="*/ 0 w 2476500"/>
              <a:gd name="connsiteY3" fmla="*/ 2843819 h 2843819"/>
              <a:gd name="connsiteX4" fmla="*/ 0 w 2476500"/>
              <a:gd name="connsiteY4" fmla="*/ 0 h 2843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2843819">
                <a:moveTo>
                  <a:pt x="0" y="0"/>
                </a:moveTo>
                <a:lnTo>
                  <a:pt x="2476500" y="0"/>
                </a:lnTo>
                <a:lnTo>
                  <a:pt x="2476500" y="2843819"/>
                </a:lnTo>
                <a:lnTo>
                  <a:pt x="0" y="2843819"/>
                </a:lnTo>
                <a:lnTo>
                  <a:pt x="0" y="0"/>
                </a:lnTo>
                <a:close/>
              </a:path>
            </a:pathLst>
          </a:custGeom>
          <a:solidFill>
            <a:schemeClr val="bg1">
              <a:lumMod val="85000"/>
              <a:alpha val="90000"/>
            </a:schemeClr>
          </a:solidFill>
        </p:spPr>
        <p:style>
          <a:lnRef idx="2">
            <a:schemeClr val="accent1">
              <a:alpha val="90000"/>
              <a:tint val="40000"/>
              <a:hueOff val="0"/>
              <a:satOff val="0"/>
              <a:lumOff val="0"/>
              <a:alphaOff val="0"/>
            </a:schemeClr>
          </a:lnRef>
          <a:fillRef idx="1">
            <a:scrgbClr r="0" g="0" b="0"/>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indent="0" algn="l" defTabSz="1244600">
              <a:lnSpc>
                <a:spcPct val="90000"/>
              </a:lnSpc>
              <a:spcBef>
                <a:spcPct val="0"/>
              </a:spcBef>
              <a:spcAft>
                <a:spcPct val="15000"/>
              </a:spcAft>
              <a:buNone/>
            </a:pPr>
            <a:r>
              <a:rPr lang="zh-CN" altLang="en-US" sz="1600" kern="1200" dirty="0">
                <a:latin typeface="宋体" panose="02010600030101010101" pitchFamily="2" charset="-122"/>
                <a:ea typeface="宋体" panose="02010600030101010101" pitchFamily="2" charset="-122"/>
              </a:rPr>
              <a:t>结合实际所考虑的</a:t>
            </a:r>
            <a:r>
              <a:rPr lang="en-US" altLang="zh-CN" sz="1600" kern="1200" dirty="0">
                <a:latin typeface="宋体" panose="02010600030101010101" pitchFamily="2" charset="-122"/>
                <a:ea typeface="宋体" panose="02010600030101010101" pitchFamily="2" charset="-122"/>
              </a:rPr>
              <a:t>24</a:t>
            </a:r>
            <a:r>
              <a:rPr lang="zh-CN" altLang="en-US" sz="1600" kern="1200" dirty="0">
                <a:latin typeface="宋体" panose="02010600030101010101" pitchFamily="2" charset="-122"/>
                <a:ea typeface="宋体" panose="02010600030101010101" pitchFamily="2" charset="-122"/>
              </a:rPr>
              <a:t>小时门禁就必须考虑光源问题，以及控制的多方案：①可以手动按键（</a:t>
            </a:r>
            <a:r>
              <a:rPr lang="en-US" altLang="zh-CN" sz="1600" kern="1200" dirty="0">
                <a:latin typeface="宋体" panose="02010600030101010101" pitchFamily="2" charset="-122"/>
                <a:ea typeface="宋体" panose="02010600030101010101" pitchFamily="2" charset="-122"/>
              </a:rPr>
              <a:t>stm32</a:t>
            </a:r>
            <a:r>
              <a:rPr lang="zh-CN" altLang="en-US" sz="1600" kern="1200" dirty="0">
                <a:latin typeface="宋体" panose="02010600030101010101" pitchFamily="2" charset="-122"/>
                <a:ea typeface="宋体" panose="02010600030101010101" pitchFamily="2" charset="-122"/>
              </a:rPr>
              <a:t>与</a:t>
            </a:r>
            <a:r>
              <a:rPr lang="en-US" altLang="zh-CN" sz="1600" kern="1200" dirty="0">
                <a:latin typeface="宋体" panose="02010600030101010101" pitchFamily="2" charset="-122"/>
                <a:ea typeface="宋体" panose="02010600030101010101" pitchFamily="2" charset="-122"/>
              </a:rPr>
              <a:t>k210</a:t>
            </a:r>
            <a:r>
              <a:rPr lang="zh-CN" altLang="en-US" sz="1600" kern="1200" dirty="0">
                <a:latin typeface="宋体" panose="02010600030101010101" pitchFamily="2" charset="-122"/>
                <a:ea typeface="宋体" panose="02010600030101010101" pitchFamily="2" charset="-122"/>
              </a:rPr>
              <a:t>不交互），人为在需要时使用（且控制亮起时长，避免人为无意忘记关闭，即声控灯的创立初衷）。</a:t>
            </a:r>
          </a:p>
          <a:p>
            <a:pPr marL="0" lvl="1" indent="0" algn="l" defTabSz="1244600">
              <a:lnSpc>
                <a:spcPct val="90000"/>
              </a:lnSpc>
              <a:spcBef>
                <a:spcPct val="0"/>
              </a:spcBef>
              <a:spcAft>
                <a:spcPct val="15000"/>
              </a:spcAft>
              <a:buNone/>
            </a:pPr>
            <a:r>
              <a:rPr lang="zh-CN" altLang="en-US" sz="1600" kern="1200" dirty="0">
                <a:latin typeface="宋体" panose="02010600030101010101" pitchFamily="2" charset="-122"/>
                <a:ea typeface="宋体" panose="02010600030101010101" pitchFamily="2" charset="-122"/>
              </a:rPr>
              <a:t>②实现</a:t>
            </a:r>
            <a:r>
              <a:rPr lang="en-US" altLang="zh-CN" sz="1600" kern="1200" dirty="0">
                <a:latin typeface="宋体" panose="02010600030101010101" pitchFamily="2" charset="-122"/>
                <a:ea typeface="宋体" panose="02010600030101010101" pitchFamily="2" charset="-122"/>
              </a:rPr>
              <a:t>k210</a:t>
            </a:r>
            <a:r>
              <a:rPr lang="zh-CN" altLang="en-US" sz="1600" kern="1200" dirty="0">
                <a:latin typeface="宋体" panose="02010600030101010101" pitchFamily="2" charset="-122"/>
                <a:ea typeface="宋体" panose="02010600030101010101" pitchFamily="2" charset="-122"/>
              </a:rPr>
              <a:t>与</a:t>
            </a:r>
            <a:r>
              <a:rPr lang="en-US" altLang="zh-CN" sz="1600" kern="1200" dirty="0">
                <a:latin typeface="宋体" panose="02010600030101010101" pitchFamily="2" charset="-122"/>
                <a:ea typeface="宋体" panose="02010600030101010101" pitchFamily="2" charset="-122"/>
              </a:rPr>
              <a:t>stm32</a:t>
            </a:r>
            <a:r>
              <a:rPr lang="zh-CN" altLang="en-US" sz="1600" kern="1200" dirty="0">
                <a:latin typeface="宋体" panose="02010600030101010101" pitchFamily="2" charset="-122"/>
                <a:ea typeface="宋体" panose="02010600030101010101" pitchFamily="2" charset="-122"/>
              </a:rPr>
              <a:t>串口通信，</a:t>
            </a:r>
            <a:r>
              <a:rPr lang="en-US" altLang="zh-CN" sz="1600" kern="1200" dirty="0">
                <a:latin typeface="宋体" panose="02010600030101010101" pitchFamily="2" charset="-122"/>
                <a:ea typeface="宋体" panose="02010600030101010101" pitchFamily="2" charset="-122"/>
              </a:rPr>
              <a:t>k210</a:t>
            </a:r>
            <a:r>
              <a:rPr lang="zh-CN" altLang="en-US" sz="1600" kern="1200" dirty="0">
                <a:latin typeface="宋体" panose="02010600030101010101" pitchFamily="2" charset="-122"/>
                <a:ea typeface="宋体" panose="02010600030101010101" pitchFamily="2" charset="-122"/>
              </a:rPr>
              <a:t>收到红外传感发送的特定数据即通过</a:t>
            </a:r>
            <a:r>
              <a:rPr lang="en-US" altLang="zh-CN" sz="1600" kern="1200" dirty="0">
                <a:latin typeface="宋体" panose="02010600030101010101" pitchFamily="2" charset="-122"/>
                <a:ea typeface="宋体" panose="02010600030101010101" pitchFamily="2" charset="-122"/>
              </a:rPr>
              <a:t>32</a:t>
            </a:r>
            <a:r>
              <a:rPr lang="zh-CN" altLang="en-US" sz="1600" kern="1200" dirty="0">
                <a:latin typeface="宋体" panose="02010600030101010101" pitchFamily="2" charset="-122"/>
                <a:ea typeface="宋体" panose="02010600030101010101" pitchFamily="2" charset="-122"/>
              </a:rPr>
              <a:t>开启接</a:t>
            </a:r>
            <a:r>
              <a:rPr lang="en-US" altLang="zh-CN" sz="1600" kern="1200" dirty="0">
                <a:latin typeface="宋体" panose="02010600030101010101" pitchFamily="2" charset="-122"/>
                <a:ea typeface="宋体" panose="02010600030101010101" pitchFamily="2" charset="-122"/>
              </a:rPr>
              <a:t>usb</a:t>
            </a:r>
            <a:r>
              <a:rPr lang="zh-CN" altLang="en-US" sz="1600" kern="1200" dirty="0">
                <a:latin typeface="宋体" panose="02010600030101010101" pitchFamily="2" charset="-122"/>
                <a:ea typeface="宋体" panose="02010600030101010101" pitchFamily="2" charset="-122"/>
              </a:rPr>
              <a:t>小灯串口，但要考虑带负载能力</a:t>
            </a:r>
          </a:p>
          <a:p>
            <a:pPr marL="0" lvl="1" indent="0" algn="l" defTabSz="1244600">
              <a:lnSpc>
                <a:spcPct val="90000"/>
              </a:lnSpc>
              <a:spcBef>
                <a:spcPct val="0"/>
              </a:spcBef>
              <a:spcAft>
                <a:spcPct val="15000"/>
              </a:spcAft>
              <a:buNone/>
            </a:pPr>
            <a:endParaRPr lang="zh-CN" altLang="en-US" sz="1600" kern="1200" dirty="0">
              <a:latin typeface="宋体" panose="02010600030101010101" pitchFamily="2" charset="-122"/>
              <a:ea typeface="宋体" panose="02010600030101010101" pitchFamily="2" charset="-122"/>
            </a:endParaRPr>
          </a:p>
          <a:p>
            <a:pPr marL="285750" lvl="1" indent="-285750" algn="l" defTabSz="1244600">
              <a:lnSpc>
                <a:spcPct val="90000"/>
              </a:lnSpc>
              <a:spcBef>
                <a:spcPct val="0"/>
              </a:spcBef>
              <a:spcAft>
                <a:spcPct val="15000"/>
              </a:spcAft>
              <a:buChar char="•"/>
            </a:pPr>
            <a:endParaRPr lang="zh-CN" altLang="en-US" sz="1600" kern="1200" dirty="0">
              <a:latin typeface="宋体" panose="02010600030101010101" pitchFamily="2" charset="-122"/>
              <a:ea typeface="宋体" panose="02010600030101010101" pitchFamily="2" charset="-122"/>
            </a:endParaRPr>
          </a:p>
          <a:p>
            <a:pPr marL="285750" lvl="1" indent="-285750" algn="l" defTabSz="1244600">
              <a:lnSpc>
                <a:spcPct val="90000"/>
              </a:lnSpc>
              <a:spcBef>
                <a:spcPct val="0"/>
              </a:spcBef>
              <a:spcAft>
                <a:spcPct val="15000"/>
              </a:spcAft>
              <a:buChar char="•"/>
            </a:pPr>
            <a:endParaRPr lang="zh-CN" altLang="en-US" sz="1600" kern="1200" dirty="0">
              <a:latin typeface="宋体" panose="02010600030101010101" pitchFamily="2" charset="-122"/>
              <a:ea typeface="宋体" panose="02010600030101010101" pitchFamily="2" charset="-122"/>
            </a:endParaRPr>
          </a:p>
          <a:p>
            <a:pPr marL="285750" lvl="1" indent="-285750" algn="l" defTabSz="1244600">
              <a:lnSpc>
                <a:spcPct val="90000"/>
              </a:lnSpc>
              <a:spcBef>
                <a:spcPct val="0"/>
              </a:spcBef>
              <a:spcAft>
                <a:spcPct val="15000"/>
              </a:spcAft>
              <a:buChar char="•"/>
            </a:pPr>
            <a:endParaRPr lang="zh-CN" altLang="en-US" sz="1600" kern="1200" dirty="0">
              <a:latin typeface="宋体" panose="02010600030101010101" pitchFamily="2" charset="-122"/>
              <a:ea typeface="宋体" panose="02010600030101010101" pitchFamily="2" charset="-122"/>
            </a:endParaRPr>
          </a:p>
        </p:txBody>
      </p:sp>
      <p:sp>
        <p:nvSpPr>
          <p:cNvPr id="16" name="任意多边形: 形状 7"/>
          <p:cNvSpPr/>
          <p:nvPr/>
        </p:nvSpPr>
        <p:spPr>
          <a:xfrm>
            <a:off x="6699612" y="2404335"/>
            <a:ext cx="2476500" cy="806400"/>
          </a:xfrm>
          <a:custGeom>
            <a:avLst/>
            <a:gdLst>
              <a:gd name="connsiteX0" fmla="*/ 0 w 2476500"/>
              <a:gd name="connsiteY0" fmla="*/ 0 h 806400"/>
              <a:gd name="connsiteX1" fmla="*/ 2476500 w 2476500"/>
              <a:gd name="connsiteY1" fmla="*/ 0 h 806400"/>
              <a:gd name="connsiteX2" fmla="*/ 2476500 w 2476500"/>
              <a:gd name="connsiteY2" fmla="*/ 806400 h 806400"/>
              <a:gd name="connsiteX3" fmla="*/ 0 w 2476500"/>
              <a:gd name="connsiteY3" fmla="*/ 806400 h 806400"/>
              <a:gd name="connsiteX4" fmla="*/ 0 w 2476500"/>
              <a:gd name="connsiteY4" fmla="*/ 0 h 80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806400">
                <a:moveTo>
                  <a:pt x="0" y="0"/>
                </a:moveTo>
                <a:lnTo>
                  <a:pt x="2476500" y="0"/>
                </a:lnTo>
                <a:lnTo>
                  <a:pt x="2476500" y="806400"/>
                </a:lnTo>
                <a:lnTo>
                  <a:pt x="0" y="806400"/>
                </a:lnTo>
                <a:lnTo>
                  <a:pt x="0" y="0"/>
                </a:lnTo>
                <a:close/>
              </a:path>
            </a:pathLst>
          </a:custGeom>
          <a:solidFill>
            <a:srgbClr val="D97663">
              <a:alpha val="92000"/>
            </a:srgbClr>
          </a:solidFill>
          <a:ln>
            <a:noFill/>
          </a:ln>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endParaRPr lang="zh-CN" altLang="en-US" sz="2800" kern="1200"/>
          </a:p>
        </p:txBody>
      </p:sp>
      <p:sp>
        <p:nvSpPr>
          <p:cNvPr id="17" name="任意多边形: 形状 6"/>
          <p:cNvSpPr/>
          <p:nvPr/>
        </p:nvSpPr>
        <p:spPr>
          <a:xfrm>
            <a:off x="3618865" y="3210560"/>
            <a:ext cx="2476500" cy="3401060"/>
          </a:xfrm>
          <a:custGeom>
            <a:avLst/>
            <a:gdLst>
              <a:gd name="connsiteX0" fmla="*/ 0 w 2476500"/>
              <a:gd name="connsiteY0" fmla="*/ 0 h 2843819"/>
              <a:gd name="connsiteX1" fmla="*/ 2476500 w 2476500"/>
              <a:gd name="connsiteY1" fmla="*/ 0 h 2843819"/>
              <a:gd name="connsiteX2" fmla="*/ 2476500 w 2476500"/>
              <a:gd name="connsiteY2" fmla="*/ 2843819 h 2843819"/>
              <a:gd name="connsiteX3" fmla="*/ 0 w 2476500"/>
              <a:gd name="connsiteY3" fmla="*/ 2843819 h 2843819"/>
              <a:gd name="connsiteX4" fmla="*/ 0 w 2476500"/>
              <a:gd name="connsiteY4" fmla="*/ 0 h 2843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2843819">
                <a:moveTo>
                  <a:pt x="0" y="0"/>
                </a:moveTo>
                <a:lnTo>
                  <a:pt x="2476500" y="0"/>
                </a:lnTo>
                <a:lnTo>
                  <a:pt x="2476500" y="2843819"/>
                </a:lnTo>
                <a:lnTo>
                  <a:pt x="0" y="2843819"/>
                </a:lnTo>
                <a:lnTo>
                  <a:pt x="0" y="0"/>
                </a:lnTo>
                <a:close/>
              </a:path>
            </a:pathLst>
          </a:custGeom>
          <a:solidFill>
            <a:schemeClr val="bg1">
              <a:lumMod val="85000"/>
              <a:alpha val="90000"/>
            </a:schemeClr>
          </a:solidFill>
        </p:spPr>
        <p:style>
          <a:lnRef idx="2">
            <a:schemeClr val="accent1">
              <a:alpha val="90000"/>
              <a:tint val="40000"/>
              <a:hueOff val="0"/>
              <a:satOff val="0"/>
              <a:lumOff val="0"/>
              <a:alphaOff val="0"/>
            </a:schemeClr>
          </a:lnRef>
          <a:fillRef idx="1">
            <a:scrgbClr r="0" g="0" b="0"/>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endParaRPr lang="zh-CN" altLang="en-US" sz="2800" kern="1200" dirty="0"/>
          </a:p>
          <a:p>
            <a:pPr marL="285750" lvl="1" indent="-285750" algn="l" defTabSz="1244600">
              <a:lnSpc>
                <a:spcPct val="90000"/>
              </a:lnSpc>
              <a:spcBef>
                <a:spcPct val="0"/>
              </a:spcBef>
              <a:spcAft>
                <a:spcPct val="15000"/>
              </a:spcAft>
              <a:buChar char="•"/>
            </a:pPr>
            <a:endParaRPr lang="zh-CN" altLang="en-US" sz="2800" kern="1200" dirty="0"/>
          </a:p>
          <a:p>
            <a:pPr marL="285750" lvl="1" indent="-285750" algn="l" defTabSz="1244600">
              <a:lnSpc>
                <a:spcPct val="90000"/>
              </a:lnSpc>
              <a:spcBef>
                <a:spcPct val="0"/>
              </a:spcBef>
              <a:spcAft>
                <a:spcPct val="15000"/>
              </a:spcAft>
              <a:buChar char="•"/>
            </a:pPr>
            <a:endParaRPr lang="zh-CN" altLang="en-US" sz="2800" kern="1200" dirty="0"/>
          </a:p>
          <a:p>
            <a:pPr marL="285750" lvl="1" indent="-285750" algn="l" defTabSz="1244600">
              <a:lnSpc>
                <a:spcPct val="90000"/>
              </a:lnSpc>
              <a:spcBef>
                <a:spcPct val="0"/>
              </a:spcBef>
              <a:spcAft>
                <a:spcPct val="15000"/>
              </a:spcAft>
              <a:buChar char="•"/>
            </a:pPr>
            <a:endParaRPr lang="zh-CN" altLang="en-US" sz="2800" kern="1200" dirty="0"/>
          </a:p>
        </p:txBody>
      </p:sp>
      <p:sp>
        <p:nvSpPr>
          <p:cNvPr id="18" name="文本框 17"/>
          <p:cNvSpPr txBox="1"/>
          <p:nvPr/>
        </p:nvSpPr>
        <p:spPr>
          <a:xfrm>
            <a:off x="7030720" y="2546350"/>
            <a:ext cx="1831340" cy="521970"/>
          </a:xfrm>
          <a:prstGeom prst="rect">
            <a:avLst/>
          </a:prstGeom>
          <a:noFill/>
        </p:spPr>
        <p:txBody>
          <a:bodyPr wrap="square" rtlCol="0">
            <a:spAutoFit/>
          </a:bodyPr>
          <a:lstStyle/>
          <a:p>
            <a:pPr algn="ctr"/>
            <a:r>
              <a:rPr lang="zh-CN" altLang="en-US" sz="2800" dirty="0">
                <a:solidFill>
                  <a:srgbClr val="FFFFFF"/>
                </a:solidFill>
              </a:rPr>
              <a:t>照明系统</a:t>
            </a:r>
          </a:p>
        </p:txBody>
      </p:sp>
      <p:sp>
        <p:nvSpPr>
          <p:cNvPr id="19" name="文本框 18"/>
          <p:cNvSpPr txBox="1"/>
          <p:nvPr/>
        </p:nvSpPr>
        <p:spPr>
          <a:xfrm>
            <a:off x="3682365" y="2546350"/>
            <a:ext cx="2220595" cy="521970"/>
          </a:xfrm>
          <a:prstGeom prst="rect">
            <a:avLst/>
          </a:prstGeom>
          <a:noFill/>
        </p:spPr>
        <p:txBody>
          <a:bodyPr wrap="square" rtlCol="0">
            <a:spAutoFit/>
          </a:bodyPr>
          <a:lstStyle/>
          <a:p>
            <a:pPr algn="ctr"/>
            <a:r>
              <a:rPr lang="en-US" altLang="zh-CN" sz="2800" dirty="0">
                <a:solidFill>
                  <a:srgbClr val="FFFFFF"/>
                </a:solidFill>
              </a:rPr>
              <a:t>RFID</a:t>
            </a:r>
            <a:r>
              <a:rPr lang="zh-CN" altLang="en-US" sz="2800" dirty="0">
                <a:solidFill>
                  <a:srgbClr val="FFFFFF"/>
                </a:solidFill>
              </a:rPr>
              <a:t>卡录入</a:t>
            </a:r>
          </a:p>
        </p:txBody>
      </p:sp>
      <p:sp>
        <p:nvSpPr>
          <p:cNvPr id="20" name="文本框 19"/>
          <p:cNvSpPr txBox="1"/>
          <p:nvPr/>
        </p:nvSpPr>
        <p:spPr>
          <a:xfrm>
            <a:off x="194945" y="2404110"/>
            <a:ext cx="2965450" cy="829945"/>
          </a:xfrm>
          <a:prstGeom prst="rect">
            <a:avLst/>
          </a:prstGeom>
          <a:noFill/>
        </p:spPr>
        <p:txBody>
          <a:bodyPr wrap="square" rtlCol="0">
            <a:spAutoFit/>
          </a:bodyPr>
          <a:lstStyle/>
          <a:p>
            <a:pPr algn="ctr"/>
            <a:r>
              <a:rPr lang="en-US" altLang="zh-CN" sz="2400" dirty="0">
                <a:solidFill>
                  <a:srgbClr val="FFFFFF"/>
                </a:solidFill>
              </a:rPr>
              <a:t>stm32</a:t>
            </a:r>
            <a:r>
              <a:rPr lang="zh-CN" altLang="en-US" sz="2400" dirty="0">
                <a:solidFill>
                  <a:srgbClr val="FFFFFF"/>
                </a:solidFill>
              </a:rPr>
              <a:t>开发板</a:t>
            </a:r>
          </a:p>
          <a:p>
            <a:pPr algn="ctr"/>
            <a:r>
              <a:rPr lang="zh-CN" altLang="en-US" sz="2400" dirty="0">
                <a:solidFill>
                  <a:srgbClr val="FFFFFF"/>
                </a:solidFill>
                <a:sym typeface="+mn-ea"/>
              </a:rPr>
              <a:t>实现功</a:t>
            </a:r>
            <a:r>
              <a:rPr lang="zh-CN" altLang="en-US" sz="2400" dirty="0">
                <a:solidFill>
                  <a:srgbClr val="FFFFFF"/>
                </a:solidFill>
              </a:rPr>
              <a:t>能</a:t>
            </a:r>
            <a:r>
              <a:rPr lang="zh-CN" altLang="en-US" sz="2400" dirty="0">
                <a:solidFill>
                  <a:srgbClr val="FFFFFF"/>
                </a:solidFill>
                <a:sym typeface="+mn-ea"/>
              </a:rPr>
              <a:t>引脚</a:t>
            </a:r>
            <a:r>
              <a:rPr lang="zh-CN" altLang="en-US" sz="2400" dirty="0">
                <a:solidFill>
                  <a:srgbClr val="FFFFFF"/>
                </a:solidFill>
              </a:rPr>
              <a:t>拓展</a:t>
            </a:r>
          </a:p>
        </p:txBody>
      </p:sp>
      <p:sp>
        <p:nvSpPr>
          <p:cNvPr id="6" name="任意多边形: 形状 6"/>
          <p:cNvSpPr/>
          <p:nvPr>
            <p:custDataLst>
              <p:tags r:id="rId2"/>
            </p:custDataLst>
          </p:nvPr>
        </p:nvSpPr>
        <p:spPr>
          <a:xfrm>
            <a:off x="9625330" y="3211195"/>
            <a:ext cx="2476500" cy="3401060"/>
          </a:xfrm>
          <a:custGeom>
            <a:avLst/>
            <a:gdLst>
              <a:gd name="connsiteX0" fmla="*/ 0 w 2476500"/>
              <a:gd name="connsiteY0" fmla="*/ 0 h 2843819"/>
              <a:gd name="connsiteX1" fmla="*/ 2476500 w 2476500"/>
              <a:gd name="connsiteY1" fmla="*/ 0 h 2843819"/>
              <a:gd name="connsiteX2" fmla="*/ 2476500 w 2476500"/>
              <a:gd name="connsiteY2" fmla="*/ 2843819 h 2843819"/>
              <a:gd name="connsiteX3" fmla="*/ 0 w 2476500"/>
              <a:gd name="connsiteY3" fmla="*/ 2843819 h 2843819"/>
              <a:gd name="connsiteX4" fmla="*/ 0 w 2476500"/>
              <a:gd name="connsiteY4" fmla="*/ 0 h 2843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2843819">
                <a:moveTo>
                  <a:pt x="0" y="0"/>
                </a:moveTo>
                <a:lnTo>
                  <a:pt x="2476500" y="0"/>
                </a:lnTo>
                <a:lnTo>
                  <a:pt x="2476500" y="2843819"/>
                </a:lnTo>
                <a:lnTo>
                  <a:pt x="0" y="2843819"/>
                </a:lnTo>
                <a:lnTo>
                  <a:pt x="0" y="0"/>
                </a:lnTo>
                <a:close/>
              </a:path>
            </a:pathLst>
          </a:custGeom>
          <a:solidFill>
            <a:schemeClr val="bg1">
              <a:lumMod val="85000"/>
              <a:alpha val="90000"/>
            </a:schemeClr>
          </a:solidFill>
        </p:spPr>
        <p:style>
          <a:lnRef idx="2">
            <a:schemeClr val="accent1">
              <a:alpha val="90000"/>
              <a:tint val="40000"/>
              <a:hueOff val="0"/>
              <a:satOff val="0"/>
              <a:lumOff val="0"/>
              <a:alphaOff val="0"/>
            </a:schemeClr>
          </a:lnRef>
          <a:fillRef idx="1">
            <a:scrgbClr r="0" g="0" b="0"/>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indent="0" algn="l" defTabSz="1244600">
              <a:lnSpc>
                <a:spcPct val="90000"/>
              </a:lnSpc>
              <a:spcBef>
                <a:spcPct val="0"/>
              </a:spcBef>
              <a:spcAft>
                <a:spcPct val="15000"/>
              </a:spcAft>
              <a:buNone/>
            </a:pPr>
            <a:r>
              <a:rPr lang="zh-CN" altLang="en-US" kern="1200" dirty="0">
                <a:latin typeface="宋体" panose="02010600030101010101" pitchFamily="2" charset="-122"/>
                <a:ea typeface="宋体" panose="02010600030101010101" pitchFamily="2" charset="-122"/>
              </a:rPr>
              <a:t>指纹解锁：考虑现实除非私用，否则成本和损耗度和公用性难以解决。</a:t>
            </a:r>
          </a:p>
          <a:p>
            <a:pPr marL="0" lvl="1" indent="0" algn="l" defTabSz="1244600">
              <a:lnSpc>
                <a:spcPct val="90000"/>
              </a:lnSpc>
              <a:spcBef>
                <a:spcPct val="0"/>
              </a:spcBef>
              <a:spcAft>
                <a:spcPct val="15000"/>
              </a:spcAft>
              <a:buNone/>
            </a:pPr>
            <a:r>
              <a:rPr lang="zh-CN" altLang="en-US" kern="1200" dirty="0">
                <a:latin typeface="宋体" panose="02010600030101010101" pitchFamily="2" charset="-122"/>
                <a:ea typeface="宋体" panose="02010600030101010101" pitchFamily="2" charset="-122"/>
              </a:rPr>
              <a:t>按键解锁：虽然门禁技术很成熟，但最高效且成本最低和</a:t>
            </a:r>
            <a:r>
              <a:rPr lang="en-US" altLang="zh-CN" kern="1200" dirty="0">
                <a:latin typeface="宋体" panose="02010600030101010101" pitchFamily="2" charset="-122"/>
                <a:ea typeface="宋体" panose="02010600030101010101" pitchFamily="2" charset="-122"/>
              </a:rPr>
              <a:t>a</a:t>
            </a:r>
            <a:r>
              <a:rPr lang="zh-CN" altLang="en-US" kern="1200" dirty="0">
                <a:latin typeface="宋体" panose="02010600030101010101" pitchFamily="2" charset="-122"/>
                <a:ea typeface="宋体" panose="02010600030101010101" pitchFamily="2" charset="-122"/>
              </a:rPr>
              <a:t>适用性最广的键盘解锁依然不可替代。</a:t>
            </a:r>
          </a:p>
          <a:p>
            <a:pPr marL="285750" lvl="1" indent="-285750" algn="l" defTabSz="1244600">
              <a:lnSpc>
                <a:spcPct val="90000"/>
              </a:lnSpc>
              <a:spcBef>
                <a:spcPct val="0"/>
              </a:spcBef>
              <a:spcAft>
                <a:spcPct val="15000"/>
              </a:spcAft>
              <a:buChar char="•"/>
            </a:pPr>
            <a:endParaRPr lang="zh-CN" altLang="en-US" kern="1200" dirty="0">
              <a:latin typeface="宋体" panose="02010600030101010101" pitchFamily="2" charset="-122"/>
              <a:ea typeface="宋体" panose="02010600030101010101" pitchFamily="2" charset="-122"/>
            </a:endParaRPr>
          </a:p>
          <a:p>
            <a:pPr marL="285750" lvl="1" indent="-285750" algn="l" defTabSz="1244600">
              <a:lnSpc>
                <a:spcPct val="90000"/>
              </a:lnSpc>
              <a:spcBef>
                <a:spcPct val="0"/>
              </a:spcBef>
              <a:spcAft>
                <a:spcPct val="15000"/>
              </a:spcAft>
              <a:buChar char="•"/>
            </a:pPr>
            <a:endParaRPr lang="zh-CN" altLang="en-US" kern="1200" dirty="0">
              <a:latin typeface="宋体" panose="02010600030101010101" pitchFamily="2" charset="-122"/>
              <a:ea typeface="宋体" panose="02010600030101010101" pitchFamily="2" charset="-122"/>
            </a:endParaRPr>
          </a:p>
          <a:p>
            <a:pPr marL="285750" lvl="1" indent="-285750" algn="l" defTabSz="1244600">
              <a:lnSpc>
                <a:spcPct val="90000"/>
              </a:lnSpc>
              <a:spcBef>
                <a:spcPct val="0"/>
              </a:spcBef>
              <a:spcAft>
                <a:spcPct val="15000"/>
              </a:spcAft>
              <a:buChar char="•"/>
            </a:pPr>
            <a:endParaRPr lang="zh-CN" altLang="en-US" kern="1200" dirty="0">
              <a:latin typeface="宋体" panose="02010600030101010101" pitchFamily="2" charset="-122"/>
              <a:ea typeface="宋体" panose="02010600030101010101" pitchFamily="2" charset="-122"/>
            </a:endParaRPr>
          </a:p>
        </p:txBody>
      </p:sp>
      <p:sp>
        <p:nvSpPr>
          <p:cNvPr id="9" name="任意多边形: 形状 7"/>
          <p:cNvSpPr/>
          <p:nvPr>
            <p:custDataLst>
              <p:tags r:id="rId3"/>
            </p:custDataLst>
          </p:nvPr>
        </p:nvSpPr>
        <p:spPr>
          <a:xfrm>
            <a:off x="9625057" y="2404335"/>
            <a:ext cx="2476500" cy="806400"/>
          </a:xfrm>
          <a:custGeom>
            <a:avLst/>
            <a:gdLst>
              <a:gd name="connsiteX0" fmla="*/ 0 w 2476500"/>
              <a:gd name="connsiteY0" fmla="*/ 0 h 806400"/>
              <a:gd name="connsiteX1" fmla="*/ 2476500 w 2476500"/>
              <a:gd name="connsiteY1" fmla="*/ 0 h 806400"/>
              <a:gd name="connsiteX2" fmla="*/ 2476500 w 2476500"/>
              <a:gd name="connsiteY2" fmla="*/ 806400 h 806400"/>
              <a:gd name="connsiteX3" fmla="*/ 0 w 2476500"/>
              <a:gd name="connsiteY3" fmla="*/ 806400 h 806400"/>
              <a:gd name="connsiteX4" fmla="*/ 0 w 2476500"/>
              <a:gd name="connsiteY4" fmla="*/ 0 h 80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806400">
                <a:moveTo>
                  <a:pt x="0" y="0"/>
                </a:moveTo>
                <a:lnTo>
                  <a:pt x="2476500" y="0"/>
                </a:lnTo>
                <a:lnTo>
                  <a:pt x="2476500" y="806400"/>
                </a:lnTo>
                <a:lnTo>
                  <a:pt x="0" y="806400"/>
                </a:lnTo>
                <a:lnTo>
                  <a:pt x="0" y="0"/>
                </a:lnTo>
                <a:close/>
              </a:path>
            </a:pathLst>
          </a:custGeom>
          <a:solidFill>
            <a:srgbClr val="D97663">
              <a:alpha val="92000"/>
            </a:srgbClr>
          </a:solidFill>
          <a:ln>
            <a:noFill/>
          </a:ln>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zh-CN" altLang="en-US" sz="2400" kern="1200"/>
              <a:t>指纹</a:t>
            </a:r>
            <a:r>
              <a:rPr lang="en-US" altLang="zh-CN" sz="2400" kern="1200"/>
              <a:t>/</a:t>
            </a:r>
            <a:r>
              <a:rPr lang="zh-CN" altLang="en-US" sz="2400" kern="1200"/>
              <a:t>按键解锁</a:t>
            </a:r>
          </a:p>
        </p:txBody>
      </p:sp>
      <p:pic>
        <p:nvPicPr>
          <p:cNvPr id="105" name="图片 104"/>
          <p:cNvPicPr/>
          <p:nvPr>
            <p:custDataLst>
              <p:tags r:id="rId4"/>
            </p:custDataLst>
          </p:nvPr>
        </p:nvPicPr>
        <p:blipFill>
          <a:blip r:embed="rId11"/>
          <a:stretch>
            <a:fillRect/>
          </a:stretch>
        </p:blipFill>
        <p:spPr>
          <a:xfrm>
            <a:off x="263525" y="953770"/>
            <a:ext cx="2828925" cy="1455420"/>
          </a:xfrm>
          <a:prstGeom prst="rect">
            <a:avLst/>
          </a:prstGeom>
          <a:noFill/>
          <a:ln w="9525">
            <a:noFill/>
          </a:ln>
        </p:spPr>
      </p:pic>
      <p:pic>
        <p:nvPicPr>
          <p:cNvPr id="104" name="图片 103"/>
          <p:cNvPicPr/>
          <p:nvPr>
            <p:custDataLst>
              <p:tags r:id="rId5"/>
            </p:custDataLst>
          </p:nvPr>
        </p:nvPicPr>
        <p:blipFill>
          <a:blip r:embed="rId12"/>
          <a:stretch>
            <a:fillRect/>
          </a:stretch>
        </p:blipFill>
        <p:spPr>
          <a:xfrm>
            <a:off x="3618865" y="993140"/>
            <a:ext cx="2475865" cy="1409065"/>
          </a:xfrm>
          <a:prstGeom prst="rect">
            <a:avLst/>
          </a:prstGeom>
          <a:noFill/>
          <a:ln w="9525">
            <a:noFill/>
          </a:ln>
        </p:spPr>
      </p:pic>
      <p:pic>
        <p:nvPicPr>
          <p:cNvPr id="107" name="图片 106"/>
          <p:cNvPicPr/>
          <p:nvPr>
            <p:custDataLst>
              <p:tags r:id="rId6"/>
            </p:custDataLst>
          </p:nvPr>
        </p:nvPicPr>
        <p:blipFill>
          <a:blip r:embed="rId13"/>
          <a:stretch>
            <a:fillRect/>
          </a:stretch>
        </p:blipFill>
        <p:spPr>
          <a:xfrm>
            <a:off x="6621145" y="1073150"/>
            <a:ext cx="2193925" cy="1330960"/>
          </a:xfrm>
          <a:prstGeom prst="rect">
            <a:avLst/>
          </a:prstGeom>
          <a:noFill/>
          <a:ln w="9525">
            <a:noFill/>
          </a:ln>
        </p:spPr>
      </p:pic>
      <p:pic>
        <p:nvPicPr>
          <p:cNvPr id="109" name="图片 108"/>
          <p:cNvPicPr/>
          <p:nvPr>
            <p:custDataLst>
              <p:tags r:id="rId7"/>
            </p:custDataLst>
          </p:nvPr>
        </p:nvPicPr>
        <p:blipFill>
          <a:blip r:embed="rId14"/>
          <a:stretch>
            <a:fillRect/>
          </a:stretch>
        </p:blipFill>
        <p:spPr>
          <a:xfrm>
            <a:off x="8455660" y="1023620"/>
            <a:ext cx="833755" cy="1380490"/>
          </a:xfrm>
          <a:prstGeom prst="rect">
            <a:avLst/>
          </a:prstGeom>
          <a:noFill/>
          <a:ln w="9525">
            <a:noFill/>
          </a:ln>
        </p:spPr>
      </p:pic>
      <p:pic>
        <p:nvPicPr>
          <p:cNvPr id="110" name="图片 109"/>
          <p:cNvPicPr/>
          <p:nvPr/>
        </p:nvPicPr>
        <p:blipFill>
          <a:blip r:embed="rId15"/>
          <a:stretch>
            <a:fillRect/>
          </a:stretch>
        </p:blipFill>
        <p:spPr>
          <a:xfrm>
            <a:off x="9050020" y="946785"/>
            <a:ext cx="1924685" cy="1457325"/>
          </a:xfrm>
          <a:prstGeom prst="rect">
            <a:avLst/>
          </a:prstGeom>
          <a:noFill/>
          <a:ln w="9525">
            <a:noFill/>
          </a:ln>
        </p:spPr>
      </p:pic>
      <p:sp>
        <p:nvSpPr>
          <p:cNvPr id="26" name="任意多边形: 形状 6">
            <a:extLst>
              <a:ext uri="{FF2B5EF4-FFF2-40B4-BE49-F238E27FC236}">
                <a16:creationId xmlns:a16="http://schemas.microsoft.com/office/drawing/2014/main" id="{1CA9C11E-15A7-49DB-9487-CFF17EC7BE0F}"/>
              </a:ext>
            </a:extLst>
          </p:cNvPr>
          <p:cNvSpPr/>
          <p:nvPr/>
        </p:nvSpPr>
        <p:spPr>
          <a:xfrm>
            <a:off x="3618230" y="3216910"/>
            <a:ext cx="2476500" cy="3401695"/>
          </a:xfrm>
          <a:custGeom>
            <a:avLst/>
            <a:gdLst>
              <a:gd name="connsiteX0" fmla="*/ 0 w 2476500"/>
              <a:gd name="connsiteY0" fmla="*/ 0 h 2843819"/>
              <a:gd name="connsiteX1" fmla="*/ 2476500 w 2476500"/>
              <a:gd name="connsiteY1" fmla="*/ 0 h 2843819"/>
              <a:gd name="connsiteX2" fmla="*/ 2476500 w 2476500"/>
              <a:gd name="connsiteY2" fmla="*/ 2843819 h 2843819"/>
              <a:gd name="connsiteX3" fmla="*/ 0 w 2476500"/>
              <a:gd name="connsiteY3" fmla="*/ 2843819 h 2843819"/>
              <a:gd name="connsiteX4" fmla="*/ 0 w 2476500"/>
              <a:gd name="connsiteY4" fmla="*/ 0 h 2843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2843819">
                <a:moveTo>
                  <a:pt x="0" y="0"/>
                </a:moveTo>
                <a:lnTo>
                  <a:pt x="2476500" y="0"/>
                </a:lnTo>
                <a:lnTo>
                  <a:pt x="2476500" y="2843819"/>
                </a:lnTo>
                <a:lnTo>
                  <a:pt x="0" y="2843819"/>
                </a:lnTo>
                <a:lnTo>
                  <a:pt x="0" y="0"/>
                </a:lnTo>
                <a:close/>
              </a:path>
            </a:pathLst>
          </a:custGeom>
          <a:solidFill>
            <a:schemeClr val="bg1">
              <a:lumMod val="85000"/>
              <a:alpha val="90000"/>
            </a:schemeClr>
          </a:solidFill>
        </p:spPr>
        <p:style>
          <a:lnRef idx="2">
            <a:schemeClr val="accent1">
              <a:alpha val="90000"/>
              <a:tint val="40000"/>
              <a:hueOff val="0"/>
              <a:satOff val="0"/>
              <a:lumOff val="0"/>
              <a:alphaOff val="0"/>
            </a:schemeClr>
          </a:lnRef>
          <a:fillRef idx="1">
            <a:scrgbClr r="0" g="0" b="0"/>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defTabSz="1244600">
              <a:lnSpc>
                <a:spcPct val="90000"/>
              </a:lnSpc>
              <a:spcBef>
                <a:spcPct val="0"/>
              </a:spcBef>
              <a:spcAft>
                <a:spcPct val="15000"/>
              </a:spcAft>
            </a:pPr>
            <a:r>
              <a:rPr lang="zh-CN" altLang="en-US" sz="1600" dirty="0">
                <a:latin typeface="宋体" panose="02010600030101010101" pitchFamily="2" charset="-122"/>
                <a:ea typeface="宋体" panose="02010600030101010101" pitchFamily="2" charset="-122"/>
              </a:rPr>
              <a:t>开发</a:t>
            </a:r>
            <a:r>
              <a:rPr lang="en-US" altLang="zh-CN" sz="1600" dirty="0">
                <a:latin typeface="宋体" panose="02010600030101010101" pitchFamily="2" charset="-122"/>
                <a:ea typeface="宋体" panose="02010600030101010101" pitchFamily="2" charset="-122"/>
              </a:rPr>
              <a:t>RFID</a:t>
            </a:r>
            <a:r>
              <a:rPr lang="zh-CN" altLang="en-US" sz="1600" dirty="0">
                <a:latin typeface="宋体" panose="02010600030101010101" pitchFamily="2" charset="-122"/>
                <a:ea typeface="宋体" panose="02010600030101010101" pitchFamily="2" charset="-122"/>
              </a:rPr>
              <a:t>模块需要编写适当的驱动程序，这可能需要深入了解</a:t>
            </a:r>
            <a:r>
              <a:rPr lang="en-US" altLang="zh-CN" sz="1600" dirty="0">
                <a:latin typeface="宋体" panose="02010600030101010101" pitchFamily="2" charset="-122"/>
                <a:ea typeface="宋体" panose="02010600030101010101" pitchFamily="2" charset="-122"/>
              </a:rPr>
              <a:t>RFID</a:t>
            </a:r>
            <a:r>
              <a:rPr lang="zh-CN" altLang="en-US" sz="1600" dirty="0">
                <a:latin typeface="宋体" panose="02010600030101010101" pitchFamily="2" charset="-122"/>
                <a:ea typeface="宋体" panose="02010600030101010101" pitchFamily="2" charset="-122"/>
              </a:rPr>
              <a:t>读写器的工作原理和通信协议，以便正确地发送命令和接收数据。</a:t>
            </a:r>
            <a:endParaRPr lang="en-US" altLang="zh-CN" sz="1600" dirty="0">
              <a:latin typeface="宋体" panose="02010600030101010101" pitchFamily="2" charset="-122"/>
              <a:ea typeface="宋体" panose="02010600030101010101" pitchFamily="2" charset="-122"/>
            </a:endParaRPr>
          </a:p>
          <a:p>
            <a:pPr marL="0" lvl="1" defTabSz="1244600">
              <a:lnSpc>
                <a:spcPct val="90000"/>
              </a:lnSpc>
              <a:spcBef>
                <a:spcPct val="0"/>
              </a:spcBef>
              <a:spcAft>
                <a:spcPct val="15000"/>
              </a:spcAft>
            </a:pPr>
            <a:endParaRPr lang="en-US" altLang="zh-CN" sz="1600" dirty="0">
              <a:latin typeface="宋体" panose="02010600030101010101" pitchFamily="2" charset="-122"/>
              <a:ea typeface="宋体" panose="02010600030101010101" pitchFamily="2" charset="-122"/>
            </a:endParaRPr>
          </a:p>
          <a:p>
            <a:pPr marL="0" lvl="1" defTabSz="1244600">
              <a:lnSpc>
                <a:spcPct val="90000"/>
              </a:lnSpc>
              <a:spcBef>
                <a:spcPct val="0"/>
              </a:spcBef>
              <a:spcAft>
                <a:spcPct val="15000"/>
              </a:spcAft>
            </a:pPr>
            <a:r>
              <a:rPr lang="en-US" altLang="zh-CN" sz="1600" dirty="0">
                <a:latin typeface="宋体" panose="02010600030101010101" pitchFamily="2" charset="-122"/>
                <a:ea typeface="宋体" panose="02010600030101010101" pitchFamily="2" charset="-122"/>
              </a:rPr>
              <a:t>RFID</a:t>
            </a:r>
            <a:r>
              <a:rPr lang="zh-CN" altLang="en-US" sz="1600" dirty="0">
                <a:latin typeface="宋体" panose="02010600030101010101" pitchFamily="2" charset="-122"/>
                <a:ea typeface="宋体" panose="02010600030101010101" pitchFamily="2" charset="-122"/>
              </a:rPr>
              <a:t>读写器返回的数据通常是十六进制编码的字节流，需要编写程序将其解码为可读的格式。这需要了解</a:t>
            </a:r>
            <a:r>
              <a:rPr lang="en-US" altLang="zh-CN" sz="1600" dirty="0">
                <a:latin typeface="宋体" panose="02010600030101010101" pitchFamily="2" charset="-122"/>
                <a:ea typeface="宋体" panose="02010600030101010101" pitchFamily="2" charset="-122"/>
              </a:rPr>
              <a:t>RFID</a:t>
            </a:r>
            <a:r>
              <a:rPr lang="zh-CN" altLang="en-US" sz="1600" dirty="0">
                <a:latin typeface="宋体" panose="02010600030101010101" pitchFamily="2" charset="-122"/>
                <a:ea typeface="宋体" panose="02010600030101010101" pitchFamily="2" charset="-122"/>
              </a:rPr>
              <a:t>标签数据的格式以及不同协议的数据解码方法。</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chemeClr val="bg1"/>
            </a:gs>
          </a:gsLst>
          <a:lin ang="5400000" scaled="0"/>
        </a:gradFill>
        <a:effectLst/>
      </p:bgPr>
    </p:bg>
    <p:spTree>
      <p:nvGrpSpPr>
        <p:cNvPr id="1" name=""/>
        <p:cNvGrpSpPr/>
        <p:nvPr/>
      </p:nvGrpSpPr>
      <p:grpSpPr>
        <a:xfrm>
          <a:off x="0" y="0"/>
          <a:ext cx="0" cy="0"/>
          <a:chOff x="0" y="0"/>
          <a:chExt cx="0" cy="0"/>
        </a:xfrm>
      </p:grpSpPr>
      <p:grpSp>
        <p:nvGrpSpPr>
          <p:cNvPr id="2" name="组合 1"/>
          <p:cNvGrpSpPr/>
          <p:nvPr/>
        </p:nvGrpSpPr>
        <p:grpSpPr>
          <a:xfrm>
            <a:off x="654955" y="2615998"/>
            <a:ext cx="3222172" cy="1564449"/>
            <a:chOff x="1042609" y="2403083"/>
            <a:chExt cx="3222172" cy="1564449"/>
          </a:xfrm>
        </p:grpSpPr>
        <p:sp>
          <p:nvSpPr>
            <p:cNvPr id="3" name="文本框 2"/>
            <p:cNvSpPr txBox="1"/>
            <p:nvPr/>
          </p:nvSpPr>
          <p:spPr>
            <a:xfrm>
              <a:off x="1042609" y="2403083"/>
              <a:ext cx="3222172"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7200" b="0" i="0" u="none" strike="noStrike" kern="1200" cap="none" spc="1600" normalizeH="0" baseline="0" noProof="0" dirty="0">
                  <a:ln>
                    <a:noFill/>
                  </a:ln>
                  <a:solidFill>
                    <a:srgbClr val="9A0001"/>
                  </a:solidFill>
                  <a:effectLst/>
                  <a:uLnTx/>
                  <a:uFillTx/>
                  <a:latin typeface="Arial" panose="020B0604020202020204" pitchFamily="34" charset="0"/>
                  <a:ea typeface="微软雅黑" panose="020B0503020204020204" charset="-122"/>
                  <a:cs typeface="+mn-ea"/>
                  <a:sym typeface="Arial" panose="020B0604020202020204" pitchFamily="34" charset="0"/>
                </a:rPr>
                <a:t>目录</a:t>
              </a:r>
            </a:p>
          </p:txBody>
        </p:sp>
        <p:sp>
          <p:nvSpPr>
            <p:cNvPr id="4" name="文本框 3"/>
            <p:cNvSpPr txBox="1"/>
            <p:nvPr/>
          </p:nvSpPr>
          <p:spPr>
            <a:xfrm>
              <a:off x="1149203" y="3505867"/>
              <a:ext cx="2071332" cy="46166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40" normalizeH="0" baseline="0" noProof="0" dirty="0">
                  <a:ln>
                    <a:noFill/>
                  </a:ln>
                  <a:solidFill>
                    <a:srgbClr val="9A0001"/>
                  </a:solidFill>
                  <a:effectLst/>
                  <a:uLnTx/>
                  <a:uFillTx/>
                  <a:latin typeface="Arial" panose="020B0604020202020204" pitchFamily="34" charset="0"/>
                  <a:ea typeface="微软雅黑" panose="020B0503020204020204" charset="-122"/>
                  <a:cs typeface="+mn-ea"/>
                  <a:sym typeface="Arial" panose="020B0604020202020204" pitchFamily="34" charset="0"/>
                </a:rPr>
                <a:t>CONTENTS</a:t>
              </a:r>
            </a:p>
          </p:txBody>
        </p:sp>
      </p:grpSp>
      <p:sp>
        <p:nvSpPr>
          <p:cNvPr id="5" name="矩形 4"/>
          <p:cNvSpPr/>
          <p:nvPr/>
        </p:nvSpPr>
        <p:spPr>
          <a:xfrm>
            <a:off x="3657600" y="1012372"/>
            <a:ext cx="8534400" cy="48332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nvGrpSpPr>
          <p:cNvPr id="26" name="组合 25"/>
          <p:cNvGrpSpPr/>
          <p:nvPr/>
        </p:nvGrpSpPr>
        <p:grpSpPr>
          <a:xfrm>
            <a:off x="4906540" y="1536149"/>
            <a:ext cx="3896558" cy="763038"/>
            <a:chOff x="4532498" y="4323460"/>
            <a:chExt cx="3896558" cy="763038"/>
          </a:xfrm>
        </p:grpSpPr>
        <p:sp>
          <p:nvSpPr>
            <p:cNvPr id="27" name="文本框 26"/>
            <p:cNvSpPr txBox="1"/>
            <p:nvPr/>
          </p:nvSpPr>
          <p:spPr>
            <a:xfrm>
              <a:off x="5265231" y="4355583"/>
              <a:ext cx="3163825"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研发思路</a:t>
              </a:r>
            </a:p>
          </p:txBody>
        </p:sp>
        <p:sp>
          <p:nvSpPr>
            <p:cNvPr id="28" name="矩形 27"/>
            <p:cNvSpPr/>
            <p:nvPr/>
          </p:nvSpPr>
          <p:spPr>
            <a:xfrm>
              <a:off x="5293416" y="4810908"/>
              <a:ext cx="1920053" cy="27559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R&amp;D ideas</a:t>
              </a:r>
            </a:p>
          </p:txBody>
        </p:sp>
        <p:sp>
          <p:nvSpPr>
            <p:cNvPr id="29" name="文本框 28"/>
            <p:cNvSpPr txBox="1"/>
            <p:nvPr/>
          </p:nvSpPr>
          <p:spPr>
            <a:xfrm>
              <a:off x="4532498" y="4323460"/>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01</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nvGrpSpPr>
          <p:cNvPr id="30" name="组合 29"/>
          <p:cNvGrpSpPr/>
          <p:nvPr/>
        </p:nvGrpSpPr>
        <p:grpSpPr>
          <a:xfrm>
            <a:off x="4906540" y="2525086"/>
            <a:ext cx="3921459" cy="763535"/>
            <a:chOff x="8025569" y="4309404"/>
            <a:chExt cx="3921459" cy="763535"/>
          </a:xfrm>
        </p:grpSpPr>
        <p:sp>
          <p:nvSpPr>
            <p:cNvPr id="31" name="文本框 30"/>
            <p:cNvSpPr txBox="1"/>
            <p:nvPr/>
          </p:nvSpPr>
          <p:spPr>
            <a:xfrm>
              <a:off x="8783203" y="4355934"/>
              <a:ext cx="3163825"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器件选择</a:t>
              </a:r>
            </a:p>
          </p:txBody>
        </p:sp>
        <p:sp>
          <p:nvSpPr>
            <p:cNvPr id="32" name="矩形 31"/>
            <p:cNvSpPr/>
            <p:nvPr/>
          </p:nvSpPr>
          <p:spPr>
            <a:xfrm>
              <a:off x="8803514" y="4797349"/>
              <a:ext cx="1820943" cy="275590"/>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Device selection</a:t>
              </a:r>
            </a:p>
          </p:txBody>
        </p:sp>
        <p:sp>
          <p:nvSpPr>
            <p:cNvPr id="33" name="文本框 32"/>
            <p:cNvSpPr txBox="1"/>
            <p:nvPr/>
          </p:nvSpPr>
          <p:spPr>
            <a:xfrm>
              <a:off x="8025569" y="4309404"/>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02</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nvGrpSpPr>
          <p:cNvPr id="34" name="组合 33"/>
          <p:cNvGrpSpPr/>
          <p:nvPr/>
        </p:nvGrpSpPr>
        <p:grpSpPr>
          <a:xfrm>
            <a:off x="4906540" y="3514520"/>
            <a:ext cx="5253355" cy="783590"/>
            <a:chOff x="4517355" y="5502182"/>
            <a:chExt cx="5253355" cy="783590"/>
          </a:xfrm>
        </p:grpSpPr>
        <p:sp>
          <p:nvSpPr>
            <p:cNvPr id="35" name="矩形 34"/>
            <p:cNvSpPr/>
            <p:nvPr/>
          </p:nvSpPr>
          <p:spPr>
            <a:xfrm>
              <a:off x="5294595" y="6010182"/>
              <a:ext cx="3044825" cy="275590"/>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Basic objectives and functions</a:t>
              </a:r>
            </a:p>
          </p:txBody>
        </p:sp>
        <p:grpSp>
          <p:nvGrpSpPr>
            <p:cNvPr id="36" name="组合 35"/>
            <p:cNvGrpSpPr/>
            <p:nvPr/>
          </p:nvGrpSpPr>
          <p:grpSpPr>
            <a:xfrm>
              <a:off x="4517355" y="5502182"/>
              <a:ext cx="5253355" cy="584775"/>
              <a:chOff x="4517355" y="5469524"/>
              <a:chExt cx="5253355" cy="584775"/>
            </a:xfrm>
          </p:grpSpPr>
          <p:sp>
            <p:nvSpPr>
              <p:cNvPr id="37" name="文本框 36"/>
              <p:cNvSpPr txBox="1"/>
              <p:nvPr/>
            </p:nvSpPr>
            <p:spPr>
              <a:xfrm>
                <a:off x="5266655" y="5523499"/>
                <a:ext cx="4504055" cy="52197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600" normalizeH="0" baseline="0">
                    <a:ln>
                      <a:noFill/>
                    </a:ln>
                    <a:solidFill>
                      <a:prstClr val="white"/>
                    </a:solidFill>
                    <a:effectLst/>
                    <a:uLnTx/>
                    <a:uFillTx/>
                    <a:latin typeface="微软雅黑" panose="020B0503020204020204" charset="-122"/>
                    <a:ea typeface="微软雅黑" panose="020B0503020204020204"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基本实现目标及功能</a:t>
                </a:r>
              </a:p>
            </p:txBody>
          </p:sp>
          <p:sp>
            <p:nvSpPr>
              <p:cNvPr id="38" name="文本框 37"/>
              <p:cNvSpPr txBox="1"/>
              <p:nvPr/>
            </p:nvSpPr>
            <p:spPr>
              <a:xfrm>
                <a:off x="4517355" y="5469524"/>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03</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grpSp>
        <p:nvGrpSpPr>
          <p:cNvPr id="39" name="组合 38"/>
          <p:cNvGrpSpPr/>
          <p:nvPr/>
        </p:nvGrpSpPr>
        <p:grpSpPr>
          <a:xfrm>
            <a:off x="4906540" y="4524072"/>
            <a:ext cx="5253355" cy="767080"/>
            <a:chOff x="8025569" y="5513988"/>
            <a:chExt cx="5253355" cy="767080"/>
          </a:xfrm>
        </p:grpSpPr>
        <p:sp>
          <p:nvSpPr>
            <p:cNvPr id="40" name="矩形 39"/>
            <p:cNvSpPr/>
            <p:nvPr/>
          </p:nvSpPr>
          <p:spPr>
            <a:xfrm>
              <a:off x="8811064" y="6005478"/>
              <a:ext cx="2976880" cy="275590"/>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Advanced goals and strategies</a:t>
              </a:r>
            </a:p>
          </p:txBody>
        </p:sp>
        <p:grpSp>
          <p:nvGrpSpPr>
            <p:cNvPr id="41" name="组合 40"/>
            <p:cNvGrpSpPr/>
            <p:nvPr/>
          </p:nvGrpSpPr>
          <p:grpSpPr>
            <a:xfrm>
              <a:off x="8025569" y="5513988"/>
              <a:ext cx="5253355" cy="584775"/>
              <a:chOff x="8025569" y="5481330"/>
              <a:chExt cx="5253355" cy="584775"/>
            </a:xfrm>
          </p:grpSpPr>
          <p:sp>
            <p:nvSpPr>
              <p:cNvPr id="42" name="文本框 41"/>
              <p:cNvSpPr txBox="1"/>
              <p:nvPr/>
            </p:nvSpPr>
            <p:spPr>
              <a:xfrm>
                <a:off x="8783124" y="5509270"/>
                <a:ext cx="4495800" cy="52197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600" normalizeH="0" baseline="0">
                    <a:ln>
                      <a:noFill/>
                    </a:ln>
                    <a:solidFill>
                      <a:prstClr val="white"/>
                    </a:solidFill>
                    <a:effectLst/>
                    <a:uLnTx/>
                    <a:uFillTx/>
                    <a:latin typeface="微软雅黑" panose="020B0503020204020204" charset="-122"/>
                    <a:ea typeface="微软雅黑" panose="020B0503020204020204"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进阶实现目标及策略</a:t>
                </a:r>
              </a:p>
            </p:txBody>
          </p:sp>
          <p:sp>
            <p:nvSpPr>
              <p:cNvPr id="43" name="文本框 42"/>
              <p:cNvSpPr txBox="1"/>
              <p:nvPr/>
            </p:nvSpPr>
            <p:spPr>
              <a:xfrm>
                <a:off x="8025569" y="5481330"/>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04</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lang="zh-CN" altLang="en-US" dirty="0">
                <a:solidFill>
                  <a:srgbClr val="9A0001"/>
                </a:solidFill>
                <a:sym typeface="Arial" panose="020B0604020202020204" pitchFamily="34" charset="0"/>
              </a:rPr>
              <a:t>内页空白版</a:t>
            </a:r>
            <a:r>
              <a:rPr lang="en-US" altLang="zh-CN" dirty="0">
                <a:solidFill>
                  <a:srgbClr val="9A0001"/>
                </a:solidFill>
                <a:sym typeface="Arial" panose="020B0604020202020204" pitchFamily="34" charset="0"/>
              </a:rPr>
              <a:t>-</a:t>
            </a:r>
            <a:r>
              <a:rPr lang="zh-CN" altLang="en-US" dirty="0">
                <a:solidFill>
                  <a:srgbClr val="9A0001"/>
                </a:solidFill>
                <a:sym typeface="Arial" panose="020B0604020202020204" pitchFamily="34" charset="0"/>
              </a:rPr>
              <a:t>请在此处输入标题</a:t>
            </a: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110" name="文本框 109"/>
          <p:cNvSpPr txBox="1"/>
          <p:nvPr/>
        </p:nvSpPr>
        <p:spPr>
          <a:xfrm>
            <a:off x="5087620" y="1496060"/>
            <a:ext cx="6031230" cy="3155950"/>
          </a:xfrm>
          <a:prstGeom prst="rect">
            <a:avLst/>
          </a:prstGeom>
          <a:noFill/>
          <a:ln w="9525">
            <a:noFill/>
          </a:ln>
        </p:spPr>
        <p:txBody>
          <a:bodyPr>
            <a:noAutofit/>
          </a:bodyPr>
          <a:lstStyle/>
          <a:p>
            <a:pPr indent="304800" fontAlgn="auto">
              <a:lnSpc>
                <a:spcPct val="150000"/>
              </a:lnSpc>
            </a:pPr>
            <a:r>
              <a:rPr b="0">
                <a:latin typeface="微软雅黑" panose="020B0503020204020204" charset="-122"/>
                <a:ea typeface="微软雅黑" panose="020B0503020204020204" charset="-122"/>
              </a:rPr>
              <a:t>以学校的门禁为例，在使用时会有小几率情况出现面容识别出错，识别成其他人的现象，产生安全隐患。为了提高识别度，我们认为可以加装灯光识别（让面容在光线不够的情况下也不会识别失误）和指纹</a:t>
            </a:r>
            <a:r>
              <a:rPr lang="en-US" b="0">
                <a:latin typeface="微软雅黑" panose="020B0503020204020204" charset="-122"/>
                <a:ea typeface="微软雅黑" panose="020B0503020204020204" charset="-122"/>
              </a:rPr>
              <a:t>&amp;</a:t>
            </a:r>
            <a:r>
              <a:rPr lang="zh-CN" altLang="en-US" b="0">
                <a:latin typeface="微软雅黑" panose="020B0503020204020204" charset="-122"/>
                <a:ea typeface="微软雅黑" panose="020B0503020204020204" charset="-122"/>
              </a:rPr>
              <a:t>密码</a:t>
            </a:r>
            <a:r>
              <a:rPr b="0">
                <a:latin typeface="微软雅黑" panose="020B0503020204020204" charset="-122"/>
                <a:ea typeface="微软雅黑" panose="020B0503020204020204" charset="-122"/>
              </a:rPr>
              <a:t>解锁功能（指纹的安全性更高）。所以能实现开门，必须经过两层识别的筛选，这样安全性和稳定性会大大提高，为用户提供更可靠的服务。</a:t>
            </a:r>
            <a:r>
              <a:rPr lang="zh-CN" b="0">
                <a:latin typeface="微软雅黑" panose="020B0503020204020204" charset="-122"/>
                <a:ea typeface="微软雅黑" panose="020B0503020204020204" charset="-122"/>
              </a:rPr>
              <a:t>至于进一步提供可靠性则由硬件性能（摄像头帧数信息提取等）和练习模型息息相关。有限成本前提下可提升空间不多。</a:t>
            </a:r>
          </a:p>
        </p:txBody>
      </p:sp>
      <p:pic>
        <p:nvPicPr>
          <p:cNvPr id="6" name="图片 6"/>
          <p:cNvPicPr>
            <a:picLocks noChangeAspect="1"/>
          </p:cNvPicPr>
          <p:nvPr>
            <p:custDataLst>
              <p:tags r:id="rId1"/>
            </p:custDataLst>
          </p:nvPr>
        </p:nvPicPr>
        <p:blipFill>
          <a:blip r:embed="rId3"/>
          <a:stretch>
            <a:fillRect/>
          </a:stretch>
        </p:blipFill>
        <p:spPr>
          <a:xfrm>
            <a:off x="294640" y="1160780"/>
            <a:ext cx="4185285" cy="3826510"/>
          </a:xfrm>
          <a:prstGeom prst="rect">
            <a:avLst/>
          </a:prstGeom>
          <a:noFill/>
          <a:ln w="9525">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lang="zh-CN" altLang="en-US" dirty="0">
                <a:solidFill>
                  <a:srgbClr val="9A0001"/>
                </a:solidFill>
                <a:sym typeface="Arial" panose="020B0604020202020204" pitchFamily="34" charset="0"/>
              </a:rPr>
              <a:t>内页图标版</a:t>
            </a:r>
            <a:r>
              <a:rPr lang="en-US" altLang="zh-CN" dirty="0">
                <a:solidFill>
                  <a:srgbClr val="9A0001"/>
                </a:solidFill>
                <a:sym typeface="Arial" panose="020B0604020202020204" pitchFamily="34" charset="0"/>
              </a:rPr>
              <a:t>-</a:t>
            </a:r>
            <a:r>
              <a:rPr lang="zh-CN" altLang="en-US" dirty="0">
                <a:solidFill>
                  <a:srgbClr val="9A0001"/>
                </a:solidFill>
                <a:sym typeface="Arial" panose="020B0604020202020204" pitchFamily="34" charset="0"/>
              </a:rPr>
              <a:t>请在此处输入标题</a:t>
            </a: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3389630" y="3710940"/>
            <a:ext cx="829310" cy="80518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6870065" y="3718560"/>
            <a:ext cx="821690" cy="79756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5102860" y="2492375"/>
            <a:ext cx="832485" cy="79629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3524885" y="3933190"/>
            <a:ext cx="558800" cy="368300"/>
          </a:xfrm>
          <a:prstGeom prst="rect">
            <a:avLst/>
          </a:prstGeom>
          <a:noFill/>
        </p:spPr>
        <p:txBody>
          <a:bodyPr wrap="square" rtlCol="0">
            <a:spAutoFit/>
          </a:bodyPr>
          <a:lstStyle/>
          <a:p>
            <a:pPr algn="ctr"/>
            <a:r>
              <a:rPr lang="en-US" altLang="zh-CN" b="1">
                <a:solidFill>
                  <a:srgbClr val="FDFDFD"/>
                </a:solidFill>
              </a:rPr>
              <a:t>01</a:t>
            </a:r>
          </a:p>
        </p:txBody>
      </p:sp>
      <p:sp>
        <p:nvSpPr>
          <p:cNvPr id="13" name="文本框 12"/>
          <p:cNvSpPr txBox="1"/>
          <p:nvPr/>
        </p:nvSpPr>
        <p:spPr>
          <a:xfrm>
            <a:off x="5239385" y="2690495"/>
            <a:ext cx="558800" cy="368300"/>
          </a:xfrm>
          <a:prstGeom prst="rect">
            <a:avLst/>
          </a:prstGeom>
          <a:noFill/>
        </p:spPr>
        <p:txBody>
          <a:bodyPr wrap="square" rtlCol="0">
            <a:spAutoFit/>
          </a:bodyPr>
          <a:lstStyle/>
          <a:p>
            <a:pPr algn="ctr"/>
            <a:r>
              <a:rPr lang="en-US" altLang="zh-CN" b="1">
                <a:solidFill>
                  <a:srgbClr val="FDFDFD"/>
                </a:solidFill>
              </a:rPr>
              <a:t>02</a:t>
            </a:r>
          </a:p>
        </p:txBody>
      </p:sp>
      <p:sp>
        <p:nvSpPr>
          <p:cNvPr id="14" name="文本框 13"/>
          <p:cNvSpPr txBox="1"/>
          <p:nvPr/>
        </p:nvSpPr>
        <p:spPr>
          <a:xfrm>
            <a:off x="7001510" y="3933190"/>
            <a:ext cx="558800" cy="368300"/>
          </a:xfrm>
          <a:prstGeom prst="rect">
            <a:avLst/>
          </a:prstGeom>
          <a:noFill/>
        </p:spPr>
        <p:txBody>
          <a:bodyPr wrap="square" rtlCol="0">
            <a:spAutoFit/>
          </a:bodyPr>
          <a:lstStyle/>
          <a:p>
            <a:pPr algn="ctr"/>
            <a:r>
              <a:rPr lang="en-US" altLang="zh-CN" b="1">
                <a:solidFill>
                  <a:srgbClr val="FDFDFD"/>
                </a:solidFill>
              </a:rPr>
              <a:t>03</a:t>
            </a:r>
          </a:p>
        </p:txBody>
      </p:sp>
      <p:cxnSp>
        <p:nvCxnSpPr>
          <p:cNvPr id="17" name="直接连接符 16"/>
          <p:cNvCxnSpPr>
            <a:endCxn id="6" idx="7"/>
          </p:cNvCxnSpPr>
          <p:nvPr/>
        </p:nvCxnSpPr>
        <p:spPr>
          <a:xfrm flipH="1">
            <a:off x="4097655" y="3075305"/>
            <a:ext cx="1090295" cy="753745"/>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5844540" y="3058795"/>
            <a:ext cx="1165860" cy="788035"/>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770505" y="4715510"/>
            <a:ext cx="2067560" cy="706755"/>
          </a:xfrm>
          <a:prstGeom prst="rect">
            <a:avLst/>
          </a:prstGeom>
          <a:noFill/>
        </p:spPr>
        <p:txBody>
          <a:bodyPr wrap="square" rtlCol="0">
            <a:spAutoFit/>
          </a:bodyPr>
          <a:lstStyle/>
          <a:p>
            <a:r>
              <a:rPr lang="zh-CN" altLang="en-US" sz="2000">
                <a:solidFill>
                  <a:schemeClr val="bg2">
                    <a:lumMod val="25000"/>
                  </a:schemeClr>
                </a:solidFill>
              </a:rPr>
              <a:t>具体实用的适用场景。</a:t>
            </a:r>
          </a:p>
        </p:txBody>
      </p:sp>
      <p:sp>
        <p:nvSpPr>
          <p:cNvPr id="22" name="文本框 21"/>
          <p:cNvSpPr txBox="1"/>
          <p:nvPr/>
        </p:nvSpPr>
        <p:spPr>
          <a:xfrm>
            <a:off x="4253230" y="1470025"/>
            <a:ext cx="2531745" cy="706755"/>
          </a:xfrm>
          <a:prstGeom prst="rect">
            <a:avLst/>
          </a:prstGeom>
          <a:noFill/>
        </p:spPr>
        <p:txBody>
          <a:bodyPr wrap="square" rtlCol="0">
            <a:spAutoFit/>
          </a:bodyPr>
          <a:lstStyle/>
          <a:p>
            <a:pPr algn="ctr"/>
            <a:r>
              <a:rPr lang="zh-CN" altLang="en-US" sz="2000">
                <a:solidFill>
                  <a:schemeClr val="bg2">
                    <a:lumMod val="25000"/>
                  </a:schemeClr>
                </a:solidFill>
              </a:rPr>
              <a:t>面向实践，面向创新，有用是第一要务</a:t>
            </a:r>
          </a:p>
        </p:txBody>
      </p:sp>
      <p:sp>
        <p:nvSpPr>
          <p:cNvPr id="23" name="文本框 22"/>
          <p:cNvSpPr txBox="1"/>
          <p:nvPr/>
        </p:nvSpPr>
        <p:spPr>
          <a:xfrm>
            <a:off x="6210300" y="4549775"/>
            <a:ext cx="2159635" cy="1014730"/>
          </a:xfrm>
          <a:prstGeom prst="rect">
            <a:avLst/>
          </a:prstGeom>
          <a:noFill/>
        </p:spPr>
        <p:txBody>
          <a:bodyPr wrap="square" rtlCol="0">
            <a:spAutoFit/>
          </a:bodyPr>
          <a:lstStyle/>
          <a:p>
            <a:pPr algn="ctr"/>
            <a:r>
              <a:rPr lang="zh-CN" altLang="en-US" sz="2000">
                <a:solidFill>
                  <a:schemeClr val="bg2">
                    <a:lumMod val="25000"/>
                  </a:schemeClr>
                </a:solidFill>
              </a:rPr>
              <a:t>最好要有价值，实用价值或商业价值</a:t>
            </a:r>
          </a:p>
        </p:txBody>
      </p:sp>
      <p:sp>
        <p:nvSpPr>
          <p:cNvPr id="26" name="文本框 25"/>
          <p:cNvSpPr txBox="1"/>
          <p:nvPr/>
        </p:nvSpPr>
        <p:spPr>
          <a:xfrm>
            <a:off x="7454900" y="1219835"/>
            <a:ext cx="4232275" cy="1476375"/>
          </a:xfrm>
          <a:prstGeom prst="rect">
            <a:avLst/>
          </a:prstGeom>
          <a:noFill/>
        </p:spPr>
        <p:txBody>
          <a:bodyPr wrap="square" rtlCol="0">
            <a:spAutoFit/>
          </a:bodyPr>
          <a:lstStyle/>
          <a:p>
            <a:r>
              <a:rPr lang="zh-CN" altLang="en-US"/>
              <a:t>①个人终端即可增删录入数据，快捷。仅需增设蓝牙连接密钥即可提高安全性。</a:t>
            </a:r>
          </a:p>
          <a:p>
            <a:endParaRPr lang="zh-CN" altLang="en-US"/>
          </a:p>
          <a:p>
            <a:r>
              <a:rPr lang="zh-CN" altLang="en-US"/>
              <a:t>②录入信息不再依靠照片，可按键切换录入与门禁模式。</a:t>
            </a:r>
          </a:p>
        </p:txBody>
      </p:sp>
      <p:sp>
        <p:nvSpPr>
          <p:cNvPr id="27" name="文本框 26"/>
          <p:cNvSpPr txBox="1"/>
          <p:nvPr/>
        </p:nvSpPr>
        <p:spPr>
          <a:xfrm>
            <a:off x="361315" y="5488940"/>
            <a:ext cx="4064000" cy="922020"/>
          </a:xfrm>
          <a:prstGeom prst="rect">
            <a:avLst/>
          </a:prstGeom>
          <a:noFill/>
        </p:spPr>
        <p:txBody>
          <a:bodyPr wrap="square" rtlCol="0">
            <a:spAutoFit/>
          </a:bodyPr>
          <a:lstStyle/>
          <a:p>
            <a:r>
              <a:rPr lang="zh-CN" altLang="en-US"/>
              <a:t>分场合删改功能，图书馆，宿舍，家庭居住，一切加密需要身份验证的地方皆可。</a:t>
            </a:r>
          </a:p>
        </p:txBody>
      </p:sp>
      <p:sp>
        <p:nvSpPr>
          <p:cNvPr id="28" name="文本框 27"/>
          <p:cNvSpPr txBox="1"/>
          <p:nvPr/>
        </p:nvSpPr>
        <p:spPr>
          <a:xfrm>
            <a:off x="8288655" y="4289425"/>
            <a:ext cx="4064000" cy="1476375"/>
          </a:xfrm>
          <a:prstGeom prst="rect">
            <a:avLst/>
          </a:prstGeom>
          <a:noFill/>
        </p:spPr>
        <p:txBody>
          <a:bodyPr wrap="square" rtlCol="0">
            <a:spAutoFit/>
          </a:bodyPr>
          <a:lstStyle/>
          <a:p>
            <a:r>
              <a:rPr lang="zh-CN" altLang="en-US"/>
              <a:t>由于串行输出口的拓展，可以修改不同串口的密钥，仅需增设舵机即可实现同一系统，不同出口同步出入。</a:t>
            </a:r>
          </a:p>
          <a:p>
            <a:r>
              <a:rPr lang="zh-CN" altLang="en-US"/>
              <a:t>多重方案层层加密，亦可通过逻辑与功能实现私人小型财产密码锁。</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chemeClr val="bg1"/>
            </a:gs>
          </a:gsLst>
          <a:lin ang="5400000" scaled="0"/>
        </a:gradFill>
        <a:effectLst/>
      </p:bgPr>
    </p:bg>
    <p:spTree>
      <p:nvGrpSpPr>
        <p:cNvPr id="1" name=""/>
        <p:cNvGrpSpPr/>
        <p:nvPr/>
      </p:nvGrpSpPr>
      <p:grpSpPr>
        <a:xfrm>
          <a:off x="0" y="0"/>
          <a:ext cx="0" cy="0"/>
          <a:chOff x="0" y="0"/>
          <a:chExt cx="0" cy="0"/>
        </a:xfrm>
      </p:grpSpPr>
      <p:sp>
        <p:nvSpPr>
          <p:cNvPr id="4" name="矩形 3"/>
          <p:cNvSpPr/>
          <p:nvPr/>
        </p:nvSpPr>
        <p:spPr>
          <a:xfrm>
            <a:off x="0" y="1515573"/>
            <a:ext cx="12192000" cy="3826854"/>
          </a:xfrm>
          <a:prstGeom prst="rect">
            <a:avLst/>
          </a:prstGeom>
          <a:solidFill>
            <a:srgbClr val="9A00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 name="椭圆 1"/>
          <p:cNvSpPr/>
          <p:nvPr/>
        </p:nvSpPr>
        <p:spPr>
          <a:xfrm>
            <a:off x="5133340" y="457200"/>
            <a:ext cx="1986915" cy="18637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2248522" y="2670712"/>
            <a:ext cx="7723981" cy="1054584"/>
          </a:xfrm>
          <a:prstGeom prst="rect">
            <a:avLst/>
          </a:prstGeom>
          <a:noFill/>
        </p:spPr>
        <p:txBody>
          <a:bodyPr wrap="square" rtlCol="0">
            <a:spAutoFit/>
          </a:bodyPr>
          <a:lstStyle/>
          <a:p>
            <a:pPr marL="0" marR="0" lvl="0" indent="0" algn="ctr" defTabSz="914400" rtl="0" eaLnBrk="1" fontAlgn="auto" latinLnBrk="0" hangingPunct="1">
              <a:lnSpc>
                <a:spcPct val="110000"/>
              </a:lnSpc>
              <a:spcBef>
                <a:spcPts val="0"/>
              </a:spcBef>
              <a:spcAft>
                <a:spcPts val="0"/>
              </a:spcAft>
              <a:buClrTx/>
              <a:buSzTx/>
              <a:buFontTx/>
              <a:buNone/>
              <a:defRPr/>
            </a:pPr>
            <a:r>
              <a:rPr kumimoji="0" lang="zh-CN" altLang="en-US" sz="6000" b="1" i="0" u="none" strike="noStrike" kern="1200" cap="none" spc="4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感谢老师批评与指导</a:t>
            </a:r>
          </a:p>
        </p:txBody>
      </p:sp>
      <p:sp>
        <p:nvSpPr>
          <p:cNvPr id="12" name="文本框 11"/>
          <p:cNvSpPr txBox="1"/>
          <p:nvPr/>
        </p:nvSpPr>
        <p:spPr>
          <a:xfrm>
            <a:off x="2467429" y="3687574"/>
            <a:ext cx="7271658" cy="381579"/>
          </a:xfrm>
          <a:prstGeom prst="rect">
            <a:avLst/>
          </a:prstGeom>
          <a:noFill/>
        </p:spPr>
        <p:txBody>
          <a:bodyPr wrap="square" rtlCol="0">
            <a:spAutoFit/>
          </a:bodyPr>
          <a:lstStyle/>
          <a:p>
            <a:pPr marL="0" marR="0" lvl="0" indent="0" algn="dist" defTabSz="914400" rtl="0" eaLnBrk="1" fontAlgn="auto" latinLnBrk="0" hangingPunct="1">
              <a:lnSpc>
                <a:spcPct val="11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THANKS TO THE TEACHER'S CAREFUL GUIDANCE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alphaModFix amt="14000"/>
          </a:blip>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1" y="0"/>
            <a:ext cx="4953000" cy="6858000"/>
          </a:xfrm>
          <a:prstGeom prst="rect">
            <a:avLst/>
          </a:prstGeom>
          <a:solidFill>
            <a:srgbClr val="9A000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nvGrpSpPr>
          <p:cNvPr id="3" name="组合 2"/>
          <p:cNvGrpSpPr/>
          <p:nvPr/>
        </p:nvGrpSpPr>
        <p:grpSpPr>
          <a:xfrm>
            <a:off x="796575" y="2751038"/>
            <a:ext cx="3458058" cy="923330"/>
            <a:chOff x="872775" y="2487402"/>
            <a:chExt cx="3458058" cy="923330"/>
          </a:xfrm>
        </p:grpSpPr>
        <p:sp>
          <p:nvSpPr>
            <p:cNvPr id="4" name="文本框 3"/>
            <p:cNvSpPr txBox="1"/>
            <p:nvPr/>
          </p:nvSpPr>
          <p:spPr>
            <a:xfrm>
              <a:off x="872775" y="2487402"/>
              <a:ext cx="326984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PART 01</a:t>
              </a:r>
              <a:endParaRPr kumimoji="0" lang="zh-CN" altLang="en-US"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7" name="等腰三角形 6"/>
            <p:cNvSpPr/>
            <p:nvPr/>
          </p:nvSpPr>
          <p:spPr>
            <a:xfrm rot="5400000">
              <a:off x="4151112" y="2865863"/>
              <a:ext cx="193033" cy="166408"/>
            </a:xfrm>
            <a:prstGeom prst="triangle">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nvGrpSpPr>
          <p:cNvPr id="91" name="组合 90"/>
          <p:cNvGrpSpPr/>
          <p:nvPr/>
        </p:nvGrpSpPr>
        <p:grpSpPr>
          <a:xfrm>
            <a:off x="6774186" y="2658742"/>
            <a:ext cx="3526265" cy="1106849"/>
            <a:chOff x="6566813" y="2528855"/>
            <a:chExt cx="3526265" cy="1106849"/>
          </a:xfrm>
        </p:grpSpPr>
        <p:sp>
          <p:nvSpPr>
            <p:cNvPr id="8" name="文本框 7"/>
            <p:cNvSpPr txBox="1"/>
            <p:nvPr/>
          </p:nvSpPr>
          <p:spPr>
            <a:xfrm>
              <a:off x="6566813" y="2528855"/>
              <a:ext cx="3526265" cy="82994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normalizeH="0" noProof="0" dirty="0">
                  <a:ln>
                    <a:noFill/>
                  </a:ln>
                  <a:solidFill>
                    <a:srgbClr val="9A0001"/>
                  </a:solidFill>
                  <a:effectLst/>
                  <a:uLnTx/>
                  <a:uFillTx/>
                  <a:latin typeface="Arial" panose="020B0604020202020204" pitchFamily="34" charset="0"/>
                  <a:ea typeface="微软雅黑" panose="020B0503020204020204" charset="-122"/>
                  <a:cs typeface="+mn-ea"/>
                  <a:sym typeface="Arial" panose="020B0604020202020204" pitchFamily="34" charset="0"/>
                </a:rPr>
                <a:t>研发思路</a:t>
              </a:r>
            </a:p>
          </p:txBody>
        </p:sp>
        <p:sp>
          <p:nvSpPr>
            <p:cNvPr id="9" name="文本框 8"/>
            <p:cNvSpPr txBox="1"/>
            <p:nvPr/>
          </p:nvSpPr>
          <p:spPr>
            <a:xfrm>
              <a:off x="6566813" y="3328999"/>
              <a:ext cx="3526265" cy="30670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1400" noProof="0" dirty="0">
                  <a:ln>
                    <a:noFill/>
                  </a:ln>
                  <a:solidFill>
                    <a:schemeClr val="tx1">
                      <a:lumMod val="50000"/>
                      <a:lumOff val="50000"/>
                    </a:schemeClr>
                  </a:solidFill>
                  <a:effectLst/>
                  <a:uLnTx/>
                  <a:uFillTx/>
                  <a:latin typeface="Arial" panose="020B0604020202020204" pitchFamily="34" charset="0"/>
                  <a:ea typeface="微软雅黑" panose="020B0503020204020204" charset="-122"/>
                  <a:cs typeface="+mn-ea"/>
                  <a:sym typeface="Arial" panose="020B0604020202020204" pitchFamily="34" charset="0"/>
                </a:rPr>
                <a:t>R&amp;D ideas</a:t>
              </a:r>
              <a:endParaRPr lang="en-US" altLang="zh-CN" sz="1400" spc="100" noProof="0" dirty="0">
                <a:ln>
                  <a:noFill/>
                </a:ln>
                <a:solidFill>
                  <a:schemeClr val="tx1">
                    <a:lumMod val="50000"/>
                    <a:lumOff val="50000"/>
                  </a:schemeClr>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lang="zh-CN" altLang="en-US" dirty="0">
                <a:solidFill>
                  <a:srgbClr val="9A0001"/>
                </a:solidFill>
                <a:sym typeface="Arial" panose="020B0604020202020204" pitchFamily="34" charset="0"/>
              </a:rPr>
              <a:t>思路启示</a:t>
            </a: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555365" y="1038860"/>
            <a:ext cx="7794625" cy="3830955"/>
          </a:xfrm>
          <a:prstGeom prst="rect">
            <a:avLst/>
          </a:prstGeom>
          <a:noFill/>
        </p:spPr>
        <p:txBody>
          <a:bodyPr wrap="square" rtlCol="0">
            <a:spAutoFit/>
          </a:bodyPr>
          <a:lstStyle/>
          <a:p>
            <a:pPr indent="0" fontAlgn="auto">
              <a:lnSpc>
                <a:spcPct val="150000"/>
              </a:lnSpc>
            </a:pPr>
            <a:r>
              <a:rPr lang="zh-CN" altLang="en-US"/>
              <a:t>我们的综合设计主要从实用便捷与安全的角度出发：</a:t>
            </a:r>
          </a:p>
          <a:p>
            <a:pPr indent="0" fontAlgn="auto">
              <a:lnSpc>
                <a:spcPct val="150000"/>
              </a:lnSpc>
            </a:pPr>
            <a:r>
              <a:rPr lang="en-US" altLang="zh-CN"/>
              <a:t>        </a:t>
            </a:r>
            <a:r>
              <a:rPr lang="zh-CN" altLang="en-US"/>
              <a:t>随着人工智能技术的发展，人脸识别技术在安全领域中得到了广泛的应用。人脸识别门禁系统能够识别出门禁人员的身份，提高门禁系统的安全性和智能化。在宿舍楼中，传统的门锁虽然有较好的安全性，但是由于存在钥匙遗失的可能与锁门的种种不便。若不锁门则又存在他人进入宿舍区域，造成不必要的安全风险和损失。我们受到了实验楼下人脸识别门禁的启发，秉持性价比与性能兼顾的原则，初步定稿采用以K210芯片为主控兼图像识别功能等模块实现的人脸识别的方案，实现门禁系统，系统结合了K210芯片的高性能和低功耗特点，具有较好的实用性和稳定性。</a:t>
            </a:r>
          </a:p>
        </p:txBody>
      </p:sp>
      <p:pic>
        <p:nvPicPr>
          <p:cNvPr id="7" name="图片 1" descr="D:\Software\QQ\Cache\2416392366\FileRecv\IMG_20230306_172143.jpg"/>
          <p:cNvPicPr>
            <a:picLocks noChangeAspect="1" noChangeArrowheads="1"/>
          </p:cNvPicPr>
          <p:nvPr>
            <p:custDataLst>
              <p:tags r:id="rId1"/>
            </p:custDataLst>
          </p:nvPr>
        </p:nvPicPr>
        <p:blipFill>
          <a:blip r:embed="rId3" cstate="print">
            <a:extLst>
              <a:ext uri="{28A0092B-C50C-407E-A947-70E740481C1C}">
                <a14:useLocalDpi xmlns:a14="http://schemas.microsoft.com/office/drawing/2010/main" val="0"/>
              </a:ext>
            </a:extLst>
          </a:blip>
          <a:srcRect/>
          <a:stretch>
            <a:fillRect/>
          </a:stretch>
        </p:blipFill>
        <p:spPr>
          <a:xfrm>
            <a:off x="255905" y="1073150"/>
            <a:ext cx="2847340" cy="3796665"/>
          </a:xfrm>
          <a:prstGeom prst="rect">
            <a:avLst/>
          </a:prstGeom>
          <a:noFill/>
          <a:ln>
            <a:noFill/>
          </a:ln>
        </p:spPr>
      </p:pic>
      <p:pic>
        <p:nvPicPr>
          <p:cNvPr id="100" name="图片 99"/>
          <p:cNvPicPr/>
          <p:nvPr/>
        </p:nvPicPr>
        <p:blipFill>
          <a:blip r:embed="rId4"/>
          <a:stretch>
            <a:fillRect/>
          </a:stretch>
        </p:blipFill>
        <p:spPr>
          <a:xfrm>
            <a:off x="9418638" y="5001895"/>
            <a:ext cx="2314575" cy="1714500"/>
          </a:xfrm>
          <a:prstGeom prst="rect">
            <a:avLst/>
          </a:prstGeom>
          <a:noFill/>
          <a:ln w="9525">
            <a:noFill/>
          </a:ln>
        </p:spPr>
      </p:pic>
      <p:pic>
        <p:nvPicPr>
          <p:cNvPr id="101" name="图片 100"/>
          <p:cNvPicPr/>
          <p:nvPr/>
        </p:nvPicPr>
        <p:blipFill>
          <a:blip r:embed="rId5"/>
          <a:stretch>
            <a:fillRect/>
          </a:stretch>
        </p:blipFill>
        <p:spPr>
          <a:xfrm>
            <a:off x="4474210" y="5001895"/>
            <a:ext cx="3455670" cy="1733550"/>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lang="zh-CN" altLang="en-US" dirty="0">
                <a:solidFill>
                  <a:srgbClr val="9A0001"/>
                </a:solidFill>
                <a:sym typeface="Arial" panose="020B0604020202020204" pitchFamily="34" charset="0"/>
              </a:rPr>
              <a:t>结合实际谈功能</a:t>
            </a: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3011805" y="1402715"/>
            <a:ext cx="8987155" cy="4523105"/>
          </a:xfrm>
          <a:prstGeom prst="rect">
            <a:avLst/>
          </a:prstGeom>
          <a:noFill/>
        </p:spPr>
        <p:txBody>
          <a:bodyPr wrap="square" rtlCol="0">
            <a:spAutoFit/>
          </a:bodyPr>
          <a:lstStyle/>
          <a:p>
            <a:r>
              <a:rPr lang="en-US" altLang="zh-CN"/>
              <a:t>1</a:t>
            </a:r>
            <a:r>
              <a:rPr lang="zh-CN" altLang="en-US"/>
              <a:t>、自主设计的门禁系统由于增设红外传感器模块，故预定目标为感知有人体经过</a:t>
            </a:r>
            <a:r>
              <a:rPr lang="en-US" altLang="zh-CN"/>
              <a:t>LCD</a:t>
            </a:r>
            <a:r>
              <a:rPr lang="zh-CN" altLang="en-US"/>
              <a:t>屏才会亮起，大大降低了资源浪费。无人状态时，屏幕会进入睡眠状态。</a:t>
            </a:r>
          </a:p>
          <a:p>
            <a:endParaRPr lang="zh-CN" altLang="en-US"/>
          </a:p>
          <a:p>
            <a:r>
              <a:rPr lang="en-US" altLang="zh-CN"/>
              <a:t>2</a:t>
            </a:r>
            <a:r>
              <a:rPr lang="zh-CN" altLang="en-US"/>
              <a:t>、舵机可完美还原开关门的机械操作，而蓝牙模块支持了人机交互和身份信息的录入，须在终端安装相应版本的软件，进一步体现了通信在日常生活的重要性。</a:t>
            </a:r>
          </a:p>
          <a:p>
            <a:endParaRPr lang="zh-CN" altLang="en-US"/>
          </a:p>
          <a:p>
            <a:r>
              <a:rPr lang="en-US" altLang="zh-CN"/>
              <a:t>3</a:t>
            </a:r>
            <a:r>
              <a:rPr lang="zh-CN" altLang="en-US"/>
              <a:t>、（进阶）考虑到现实夜间的可用性，会增设</a:t>
            </a:r>
            <a:r>
              <a:rPr lang="en-US" altLang="zh-CN"/>
              <a:t>TTL</a:t>
            </a:r>
            <a:r>
              <a:rPr lang="zh-CN" altLang="en-US"/>
              <a:t>串口转</a:t>
            </a:r>
            <a:r>
              <a:rPr lang="en-US" altLang="zh-CN"/>
              <a:t>usb</a:t>
            </a:r>
            <a:r>
              <a:rPr lang="zh-CN" altLang="en-US"/>
              <a:t>模块及</a:t>
            </a:r>
            <a:r>
              <a:rPr lang="en-US" altLang="zh-CN"/>
              <a:t>usb</a:t>
            </a:r>
            <a:r>
              <a:rPr lang="zh-CN" altLang="en-US"/>
              <a:t>插口小灯，但由于</a:t>
            </a:r>
            <a:r>
              <a:rPr lang="en-US" altLang="zh-CN"/>
              <a:t>k210</a:t>
            </a:r>
            <a:r>
              <a:rPr lang="zh-CN" altLang="en-US"/>
              <a:t>串口数量有限，故增设</a:t>
            </a:r>
            <a:r>
              <a:rPr lang="en-US" altLang="zh-CN"/>
              <a:t>stm32</a:t>
            </a:r>
            <a:r>
              <a:rPr lang="zh-CN" altLang="en-US"/>
              <a:t>系统板，方案一是实现两者通信，待红外传感模块识别出人体经过，向</a:t>
            </a:r>
            <a:r>
              <a:rPr lang="en-US" altLang="zh-CN"/>
              <a:t>k210</a:t>
            </a:r>
            <a:r>
              <a:rPr lang="zh-CN" altLang="en-US"/>
              <a:t>发送特定数据，并由此选通点亮</a:t>
            </a:r>
            <a:r>
              <a:rPr lang="en-US" altLang="zh-CN"/>
              <a:t>stm32</a:t>
            </a:r>
            <a:r>
              <a:rPr lang="zh-CN" altLang="en-US"/>
              <a:t>通道和小灯，实现真正意义上的</a:t>
            </a:r>
            <a:r>
              <a:rPr lang="en-US" altLang="zh-CN"/>
              <a:t>24</a:t>
            </a:r>
            <a:r>
              <a:rPr lang="zh-CN" altLang="en-US"/>
              <a:t>小时门禁。</a:t>
            </a:r>
          </a:p>
          <a:p>
            <a:endParaRPr lang="zh-CN" altLang="en-US"/>
          </a:p>
          <a:p>
            <a:r>
              <a:rPr lang="en-US" altLang="zh-CN"/>
              <a:t>4</a:t>
            </a:r>
            <a:r>
              <a:rPr lang="zh-CN" altLang="en-US"/>
              <a:t>、（进阶）联系到宿舍的门禁系统，</a:t>
            </a:r>
            <a:r>
              <a:rPr lang="en-US" altLang="zh-CN"/>
              <a:t>RFID</a:t>
            </a:r>
            <a:r>
              <a:rPr lang="zh-CN" altLang="en-US"/>
              <a:t>卡也可以成功通过，故考虑增设刷卡方式，与人脸识别的数据存储在一个数据库。</a:t>
            </a:r>
          </a:p>
          <a:p>
            <a:endParaRPr lang="zh-CN" altLang="en-US"/>
          </a:p>
          <a:p>
            <a:r>
              <a:rPr lang="en-US" altLang="zh-CN"/>
              <a:t>5</a:t>
            </a:r>
            <a:r>
              <a:rPr lang="zh-CN" altLang="en-US"/>
              <a:t>、（进阶）考虑到此系统在现实的适用性，若为私用则可增设按键甚或指纹模块实现入门多重方式避免偶然事件对门禁可靠性的降低。</a:t>
            </a:r>
          </a:p>
        </p:txBody>
      </p:sp>
      <p:pic>
        <p:nvPicPr>
          <p:cNvPr id="100" name="图片 99"/>
          <p:cNvPicPr/>
          <p:nvPr/>
        </p:nvPicPr>
        <p:blipFill>
          <a:blip r:embed="rId2"/>
          <a:stretch>
            <a:fillRect/>
          </a:stretch>
        </p:blipFill>
        <p:spPr>
          <a:xfrm>
            <a:off x="328295" y="1116330"/>
            <a:ext cx="1547495" cy="1543685"/>
          </a:xfrm>
          <a:prstGeom prst="rect">
            <a:avLst/>
          </a:prstGeom>
          <a:noFill/>
          <a:ln w="9525">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EFEFE"/>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lang="zh-CN" altLang="en-US" dirty="0">
                <a:solidFill>
                  <a:srgbClr val="9A0001"/>
                </a:solidFill>
                <a:sym typeface="Arial" panose="020B0604020202020204" pitchFamily="34" charset="0"/>
              </a:rPr>
              <a:t>研发思路主旨</a:t>
            </a: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37" name="TextBox 21"/>
          <p:cNvSpPr txBox="1">
            <a:spLocks noChangeArrowheads="1"/>
          </p:cNvSpPr>
          <p:nvPr/>
        </p:nvSpPr>
        <p:spPr bwMode="auto">
          <a:xfrm>
            <a:off x="678319" y="1791821"/>
            <a:ext cx="124303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charset="-122"/>
                <a:cs typeface="+mn-ea"/>
                <a:sym typeface="Arial" panose="020B0604020202020204" pitchFamily="34" charset="0"/>
              </a:rPr>
              <a:t>01</a:t>
            </a:r>
            <a:endParaRPr lang="zh-CN" altLang="zh-CN" sz="7200" b="1" dirty="0">
              <a:solidFill>
                <a:srgbClr val="9A0001"/>
              </a:solidFill>
              <a:ea typeface="微软雅黑" panose="020B0503020204020204" charset="-122"/>
              <a:cs typeface="+mn-ea"/>
              <a:sym typeface="Arial" panose="020B0604020202020204" pitchFamily="34" charset="0"/>
            </a:endParaRPr>
          </a:p>
        </p:txBody>
      </p:sp>
      <p:sp>
        <p:nvSpPr>
          <p:cNvPr id="41" name="TextBox 21"/>
          <p:cNvSpPr txBox="1">
            <a:spLocks noChangeArrowheads="1"/>
          </p:cNvSpPr>
          <p:nvPr/>
        </p:nvSpPr>
        <p:spPr bwMode="auto">
          <a:xfrm>
            <a:off x="678319" y="3778475"/>
            <a:ext cx="124303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7200" b="1" dirty="0">
                <a:solidFill>
                  <a:srgbClr val="9A0001"/>
                </a:solidFill>
                <a:ea typeface="微软雅黑" panose="020B0503020204020204" charset="-122"/>
                <a:cs typeface="+mn-ea"/>
                <a:sym typeface="Arial" panose="020B0604020202020204" pitchFamily="34" charset="0"/>
              </a:rPr>
              <a:t>02</a:t>
            </a:r>
            <a:endParaRPr lang="zh-CN" altLang="zh-CN" sz="7200" b="1" dirty="0">
              <a:solidFill>
                <a:srgbClr val="9A0001"/>
              </a:solidFill>
              <a:ea typeface="微软雅黑" panose="020B0503020204020204" charset="-122"/>
              <a:cs typeface="+mn-ea"/>
              <a:sym typeface="Arial" panose="020B0604020202020204" pitchFamily="34" charset="0"/>
            </a:endParaRPr>
          </a:p>
        </p:txBody>
      </p:sp>
      <p:cxnSp>
        <p:nvCxnSpPr>
          <p:cNvPr id="6" name="直接连接符 5"/>
          <p:cNvCxnSpPr/>
          <p:nvPr/>
        </p:nvCxnSpPr>
        <p:spPr>
          <a:xfrm>
            <a:off x="2107565" y="1838325"/>
            <a:ext cx="16510" cy="1067435"/>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109470" y="3883025"/>
            <a:ext cx="16510" cy="98933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527300" y="1719580"/>
            <a:ext cx="8667115" cy="1014730"/>
          </a:xfrm>
          <a:prstGeom prst="rect">
            <a:avLst/>
          </a:prstGeom>
          <a:noFill/>
        </p:spPr>
        <p:txBody>
          <a:bodyPr wrap="square" rtlCol="0">
            <a:spAutoFit/>
          </a:bodyPr>
          <a:lstStyle/>
          <a:p>
            <a:pPr indent="0" fontAlgn="auto">
              <a:lnSpc>
                <a:spcPct val="100000"/>
              </a:lnSpc>
            </a:pPr>
            <a:r>
              <a:rPr lang="zh-CN" altLang="zh-CN" sz="2000" b="1" spc="300" dirty="0">
                <a:solidFill>
                  <a:schemeClr val="bg2">
                    <a:lumMod val="25000"/>
                  </a:schemeClr>
                </a:solidFill>
                <a:uFillTx/>
                <a:latin typeface="DFKai-SB" panose="03000509000000000000" charset="-120"/>
                <a:ea typeface="宋体" panose="02010600030101010101" pitchFamily="2" charset="-122"/>
              </a:rPr>
              <a:t>综上所述，宿舍安装人脸识别门禁可以带来多方面的好处，包括提高安全性、便捷性、管理效率以及创新科技应用等方面，可以为学生提供更加安全、智能的居住环境。</a:t>
            </a:r>
          </a:p>
        </p:txBody>
      </p:sp>
      <p:sp>
        <p:nvSpPr>
          <p:cNvPr id="13" name="文本框 12">
            <a:extLst>
              <a:ext uri="{FF2B5EF4-FFF2-40B4-BE49-F238E27FC236}">
                <a16:creationId xmlns:a16="http://schemas.microsoft.com/office/drawing/2014/main" id="{FAD04C8F-B7B2-4046-93A3-30A740412785}"/>
              </a:ext>
            </a:extLst>
          </p:cNvPr>
          <p:cNvSpPr txBox="1"/>
          <p:nvPr/>
        </p:nvSpPr>
        <p:spPr>
          <a:xfrm>
            <a:off x="2573020" y="3883025"/>
            <a:ext cx="8667115" cy="1323439"/>
          </a:xfrm>
          <a:prstGeom prst="rect">
            <a:avLst/>
          </a:prstGeom>
          <a:noFill/>
        </p:spPr>
        <p:txBody>
          <a:bodyPr wrap="square" rtlCol="0">
            <a:spAutoFit/>
          </a:bodyPr>
          <a:lstStyle/>
          <a:p>
            <a:pPr indent="0" fontAlgn="auto">
              <a:lnSpc>
                <a:spcPct val="100000"/>
              </a:lnSpc>
            </a:pPr>
            <a:r>
              <a:rPr lang="zh-CN" altLang="en-US" sz="2000" b="1" spc="300" dirty="0">
                <a:solidFill>
                  <a:schemeClr val="bg2">
                    <a:lumMod val="25000"/>
                  </a:schemeClr>
                </a:solidFill>
                <a:latin typeface="DFKai-SB" panose="03000509000000000000" charset="-120"/>
                <a:ea typeface="宋体" panose="02010600030101010101" pitchFamily="2" charset="-122"/>
              </a:rPr>
              <a:t>此外，我们的人脸门禁也有一定程度上的经济价值，目前来说一般市场上同种类型的机器普遍价格在</a:t>
            </a:r>
            <a:r>
              <a:rPr lang="en-US" altLang="zh-CN" sz="2000" b="1" spc="300" dirty="0">
                <a:solidFill>
                  <a:schemeClr val="bg2">
                    <a:lumMod val="25000"/>
                  </a:schemeClr>
                </a:solidFill>
                <a:latin typeface="DFKai-SB" panose="03000509000000000000" charset="-120"/>
                <a:ea typeface="宋体" panose="02010600030101010101" pitchFamily="2" charset="-122"/>
              </a:rPr>
              <a:t>300</a:t>
            </a:r>
            <a:r>
              <a:rPr lang="zh-CN" altLang="en-US" sz="2000" b="1" spc="300" dirty="0">
                <a:solidFill>
                  <a:schemeClr val="bg2">
                    <a:lumMod val="25000"/>
                  </a:schemeClr>
                </a:solidFill>
                <a:latin typeface="DFKai-SB" panose="03000509000000000000" charset="-120"/>
                <a:ea typeface="宋体" panose="02010600030101010101" pitchFamily="2" charset="-122"/>
              </a:rPr>
              <a:t>左右。但是我们制作的同种功能的产品单就硬件成本来说在</a:t>
            </a:r>
            <a:r>
              <a:rPr lang="en-US" altLang="zh-CN" sz="2000" b="1" spc="300" dirty="0">
                <a:solidFill>
                  <a:schemeClr val="bg2">
                    <a:lumMod val="25000"/>
                  </a:schemeClr>
                </a:solidFill>
                <a:latin typeface="DFKai-SB" panose="03000509000000000000" charset="-120"/>
                <a:ea typeface="宋体" panose="02010600030101010101" pitchFamily="2" charset="-122"/>
              </a:rPr>
              <a:t>70</a:t>
            </a:r>
            <a:r>
              <a:rPr lang="zh-CN" altLang="en-US" sz="2000" b="1" spc="300" dirty="0">
                <a:solidFill>
                  <a:schemeClr val="bg2">
                    <a:lumMod val="25000"/>
                  </a:schemeClr>
                </a:solidFill>
                <a:latin typeface="DFKai-SB" panose="03000509000000000000" charset="-120"/>
                <a:ea typeface="宋体" panose="02010600030101010101" pitchFamily="2" charset="-122"/>
              </a:rPr>
              <a:t>元左右，有非常好的市场经济价值与前景。</a:t>
            </a:r>
            <a:endParaRPr lang="zh-CN" altLang="zh-CN" sz="2000" b="1" spc="300" dirty="0">
              <a:solidFill>
                <a:schemeClr val="bg2">
                  <a:lumMod val="25000"/>
                </a:schemeClr>
              </a:solidFill>
              <a:uFillTx/>
              <a:latin typeface="DFKai-SB" panose="03000509000000000000" charset="-120"/>
              <a:ea typeface="宋体" panose="0201060003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alphaModFix amt="14000"/>
          </a:blip>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7245986" y="0"/>
            <a:ext cx="4953000" cy="6858000"/>
          </a:xfrm>
          <a:prstGeom prst="rect">
            <a:avLst/>
          </a:prstGeom>
          <a:solidFill>
            <a:srgbClr val="9A000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nvGrpSpPr>
          <p:cNvPr id="3" name="组合 2"/>
          <p:cNvGrpSpPr/>
          <p:nvPr/>
        </p:nvGrpSpPr>
        <p:grpSpPr>
          <a:xfrm>
            <a:off x="8004270" y="2968208"/>
            <a:ext cx="3436408" cy="922020"/>
            <a:chOff x="872585" y="2487402"/>
            <a:chExt cx="3436408" cy="922020"/>
          </a:xfrm>
        </p:grpSpPr>
        <p:sp>
          <p:nvSpPr>
            <p:cNvPr id="4" name="文本框 3"/>
            <p:cNvSpPr txBox="1"/>
            <p:nvPr/>
          </p:nvSpPr>
          <p:spPr>
            <a:xfrm>
              <a:off x="1039145" y="2487402"/>
              <a:ext cx="3269848" cy="9220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rPr>
                <a:t> PART 02</a:t>
              </a:r>
              <a:endParaRPr kumimoji="0" lang="zh-CN" altLang="en-US"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7" name="等腰三角形 6"/>
            <p:cNvSpPr/>
            <p:nvPr/>
          </p:nvSpPr>
          <p:spPr>
            <a:xfrm rot="16200000">
              <a:off x="859272" y="2865228"/>
              <a:ext cx="193033" cy="166408"/>
            </a:xfrm>
            <a:prstGeom prst="triangle">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nvGrpSpPr>
          <p:cNvPr id="6" name="组合 5"/>
          <p:cNvGrpSpPr/>
          <p:nvPr/>
        </p:nvGrpSpPr>
        <p:grpSpPr>
          <a:xfrm>
            <a:off x="1816106" y="2875277"/>
            <a:ext cx="3526265" cy="1106849"/>
            <a:chOff x="6566813" y="2528855"/>
            <a:chExt cx="3526265" cy="1106849"/>
          </a:xfrm>
        </p:grpSpPr>
        <p:sp>
          <p:nvSpPr>
            <p:cNvPr id="10" name="文本框 9"/>
            <p:cNvSpPr txBox="1"/>
            <p:nvPr/>
          </p:nvSpPr>
          <p:spPr>
            <a:xfrm>
              <a:off x="6566813" y="2528855"/>
              <a:ext cx="3526265" cy="82994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normalizeH="0" noProof="0" dirty="0">
                  <a:ln>
                    <a:noFill/>
                  </a:ln>
                  <a:solidFill>
                    <a:srgbClr val="9A0001"/>
                  </a:solidFill>
                  <a:effectLst/>
                  <a:uLnTx/>
                  <a:uFillTx/>
                  <a:latin typeface="Arial" panose="020B0604020202020204" pitchFamily="34" charset="0"/>
                  <a:ea typeface="微软雅黑" panose="020B0503020204020204" charset="-122"/>
                  <a:cs typeface="+mn-ea"/>
                  <a:sym typeface="Arial" panose="020B0604020202020204" pitchFamily="34" charset="0"/>
                </a:rPr>
                <a:t>器件选择</a:t>
              </a:r>
            </a:p>
          </p:txBody>
        </p:sp>
        <p:sp>
          <p:nvSpPr>
            <p:cNvPr id="11" name="文本框 10"/>
            <p:cNvSpPr txBox="1"/>
            <p:nvPr/>
          </p:nvSpPr>
          <p:spPr>
            <a:xfrm>
              <a:off x="6566813" y="3328999"/>
              <a:ext cx="3526265" cy="30670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1400" noProof="0" dirty="0">
                  <a:ln>
                    <a:noFill/>
                  </a:ln>
                  <a:solidFill>
                    <a:schemeClr val="tx1">
                      <a:lumMod val="50000"/>
                      <a:lumOff val="50000"/>
                    </a:schemeClr>
                  </a:solidFill>
                  <a:effectLst/>
                  <a:uLnTx/>
                  <a:uFillTx/>
                  <a:latin typeface="Arial" panose="020B0604020202020204" pitchFamily="34" charset="0"/>
                  <a:ea typeface="微软雅黑" panose="020B0503020204020204" charset="-122"/>
                  <a:cs typeface="+mn-ea"/>
                  <a:sym typeface="Arial" panose="020B0604020202020204" pitchFamily="34" charset="0"/>
                </a:rPr>
                <a:t>Device selection</a:t>
              </a:r>
              <a:endParaRPr lang="en-US" altLang="zh-CN" sz="1400" spc="100" noProof="0" dirty="0">
                <a:ln>
                  <a:noFill/>
                </a:ln>
                <a:solidFill>
                  <a:schemeClr val="tx1">
                    <a:lumMod val="50000"/>
                    <a:lumOff val="50000"/>
                  </a:schemeClr>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a:solidFill>
                  <a:srgbClr val="9A0001"/>
                </a:solidFill>
                <a:sym typeface="Arial" panose="020B0604020202020204" pitchFamily="34" charset="0"/>
              </a:rPr>
              <a:t>基本模块</a:t>
            </a:r>
            <a:endParaRPr lang="zh-CN" altLang="en-US" dirty="0">
              <a:solidFill>
                <a:srgbClr val="9A0001"/>
              </a:solidFill>
              <a:sym typeface="Arial" panose="020B0604020202020204" pitchFamily="34" charset="0"/>
            </a:endParaRP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4936490" y="534670"/>
            <a:ext cx="6618605" cy="6000750"/>
          </a:xfrm>
          <a:prstGeom prst="rect">
            <a:avLst/>
          </a:prstGeom>
          <a:noFill/>
        </p:spPr>
        <p:txBody>
          <a:bodyPr wrap="square" rtlCol="0">
            <a:spAutoFit/>
          </a:bodyPr>
          <a:lstStyle/>
          <a:p>
            <a:pPr algn="just" fontAlgn="auto">
              <a:lnSpc>
                <a:spcPct val="150000"/>
              </a:lnSpc>
            </a:pPr>
            <a:r>
              <a:rPr sz="1600" dirty="0">
                <a:cs typeface="+mn-ea"/>
                <a:sym typeface="+mn-lt"/>
              </a:rPr>
              <a:t>K210是一款嵌入式人工智能芯片，具有以下功能：</a:t>
            </a:r>
          </a:p>
          <a:p>
            <a:pPr algn="just" fontAlgn="auto">
              <a:lnSpc>
                <a:spcPct val="150000"/>
              </a:lnSpc>
            </a:pPr>
            <a:r>
              <a:rPr sz="1600" dirty="0">
                <a:solidFill>
                  <a:srgbClr val="FF0000"/>
                </a:solidFill>
                <a:cs typeface="+mn-ea"/>
                <a:sym typeface="+mn-lt"/>
              </a:rPr>
              <a:t>图像处理</a:t>
            </a:r>
            <a:r>
              <a:rPr sz="1600" dirty="0">
                <a:cs typeface="+mn-ea"/>
                <a:sym typeface="+mn-lt"/>
              </a:rPr>
              <a:t>：K210内置硬件卷积加速器，可以进行图像处理，包括图像滤波、边缘检测、色彩转换等。</a:t>
            </a:r>
          </a:p>
          <a:p>
            <a:pPr algn="just" fontAlgn="auto">
              <a:lnSpc>
                <a:spcPct val="150000"/>
              </a:lnSpc>
            </a:pPr>
            <a:r>
              <a:rPr sz="1600" dirty="0">
                <a:solidFill>
                  <a:srgbClr val="FF0000"/>
                </a:solidFill>
                <a:cs typeface="+mn-ea"/>
                <a:sym typeface="+mn-lt"/>
              </a:rPr>
              <a:t>神经网络计算</a:t>
            </a:r>
            <a:r>
              <a:rPr sz="1600" dirty="0">
                <a:cs typeface="+mn-ea"/>
                <a:sym typeface="+mn-lt"/>
              </a:rPr>
              <a:t>：K210支持多种神经网络算法和模型，包括卷积神经网络、循环神经网络等，可以进行深度学习计算，实现各种人工智能应用，如人脸识别、语音识别、目标检测等。</a:t>
            </a:r>
          </a:p>
          <a:p>
            <a:pPr algn="just" fontAlgn="auto">
              <a:lnSpc>
                <a:spcPct val="150000"/>
              </a:lnSpc>
            </a:pPr>
            <a:r>
              <a:rPr sz="1600" dirty="0">
                <a:solidFill>
                  <a:srgbClr val="FF0000"/>
                </a:solidFill>
                <a:cs typeface="+mn-ea"/>
                <a:sym typeface="+mn-lt"/>
              </a:rPr>
              <a:t>存储和连接</a:t>
            </a:r>
            <a:r>
              <a:rPr sz="1600" dirty="0">
                <a:cs typeface="+mn-ea"/>
                <a:sym typeface="+mn-lt"/>
              </a:rPr>
              <a:t>：K210拥有多个存储器接口和连接接口，包括SPI、I2C、UART等，可以连接外部存储器、传感器、显示器等设备，实现更丰富的应用场景。</a:t>
            </a:r>
          </a:p>
          <a:p>
            <a:pPr algn="just" fontAlgn="auto">
              <a:lnSpc>
                <a:spcPct val="150000"/>
              </a:lnSpc>
            </a:pPr>
            <a:r>
              <a:rPr sz="1600" dirty="0">
                <a:solidFill>
                  <a:srgbClr val="FF0000"/>
                </a:solidFill>
                <a:cs typeface="+mn-ea"/>
                <a:sym typeface="+mn-lt"/>
              </a:rPr>
              <a:t>低功耗</a:t>
            </a:r>
            <a:r>
              <a:rPr sz="1600" dirty="0">
                <a:cs typeface="+mn-ea"/>
                <a:sym typeface="+mn-lt"/>
              </a:rPr>
              <a:t>：K210采用28nm工艺，功耗低，可以在嵌入式设备上实现实时人工智能应用，同时也降低了设备的发热和电池消耗。</a:t>
            </a:r>
          </a:p>
          <a:p>
            <a:pPr algn="just" fontAlgn="auto">
              <a:lnSpc>
                <a:spcPct val="150000"/>
              </a:lnSpc>
            </a:pPr>
            <a:r>
              <a:rPr sz="1600" dirty="0">
                <a:solidFill>
                  <a:srgbClr val="FF0000"/>
                </a:solidFill>
                <a:cs typeface="+mn-ea"/>
                <a:sym typeface="+mn-lt"/>
              </a:rPr>
              <a:t>开发和部署</a:t>
            </a:r>
            <a:r>
              <a:rPr sz="1600" dirty="0">
                <a:cs typeface="+mn-ea"/>
                <a:sym typeface="+mn-lt"/>
              </a:rPr>
              <a:t>：K210支持多种编程语言和开发环境，如C/C++、Python、MicroPython、Arduino等，同时还提供了丰富的示例代码和文档，便于开发者进行快速开发和部署。</a:t>
            </a:r>
          </a:p>
          <a:p>
            <a:pPr algn="just" fontAlgn="auto">
              <a:lnSpc>
                <a:spcPct val="150000"/>
              </a:lnSpc>
            </a:pPr>
            <a:r>
              <a:rPr sz="1600" dirty="0">
                <a:cs typeface="+mn-ea"/>
                <a:sym typeface="+mn-lt"/>
              </a:rPr>
              <a:t>综上所述，K210的功能涵盖了图像处理、神经网络计算、存储和连接、低功耗、开发和部署等方面，可以广泛应用于我们智能安防领域。</a:t>
            </a:r>
          </a:p>
        </p:txBody>
      </p:sp>
      <p:pic>
        <p:nvPicPr>
          <p:cNvPr id="102" name="图片 101"/>
          <p:cNvPicPr/>
          <p:nvPr>
            <p:custDataLst>
              <p:tags r:id="rId1"/>
            </p:custDataLst>
          </p:nvPr>
        </p:nvPicPr>
        <p:blipFill>
          <a:blip r:embed="rId4"/>
          <a:stretch>
            <a:fillRect/>
          </a:stretch>
        </p:blipFill>
        <p:spPr>
          <a:xfrm>
            <a:off x="164465" y="974090"/>
            <a:ext cx="4476115" cy="2329815"/>
          </a:xfrm>
          <a:prstGeom prst="rect">
            <a:avLst/>
          </a:prstGeom>
          <a:noFill/>
          <a:ln w="9525">
            <a:noFill/>
          </a:ln>
        </p:spPr>
      </p:pic>
      <p:pic>
        <p:nvPicPr>
          <p:cNvPr id="4" name="图片 2"/>
          <p:cNvPicPr>
            <a:picLocks noChangeAspect="1"/>
          </p:cNvPicPr>
          <p:nvPr>
            <p:custDataLst>
              <p:tags r:id="rId2"/>
            </p:custDataLst>
          </p:nvPr>
        </p:nvPicPr>
        <p:blipFill>
          <a:blip r:embed="rId5"/>
          <a:stretch>
            <a:fillRect/>
          </a:stretch>
        </p:blipFill>
        <p:spPr>
          <a:xfrm>
            <a:off x="924560" y="3416935"/>
            <a:ext cx="2769870" cy="31794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AFAFA"/>
            </a:gs>
          </a:gsLst>
          <a:lin ang="5400000" scaled="0"/>
        </a:gradFill>
        <a:effectLst/>
      </p:bgPr>
    </p:bg>
    <p:spTree>
      <p:nvGrpSpPr>
        <p:cNvPr id="1" name=""/>
        <p:cNvGrpSpPr/>
        <p:nvPr/>
      </p:nvGrpSpPr>
      <p:grpSpPr>
        <a:xfrm>
          <a:off x="0" y="0"/>
          <a:ext cx="0" cy="0"/>
          <a:chOff x="0" y="0"/>
          <a:chExt cx="0" cy="0"/>
        </a:xfrm>
      </p:grpSpPr>
      <p:sp>
        <p:nvSpPr>
          <p:cNvPr id="8" name="标题 7"/>
          <p:cNvSpPr>
            <a:spLocks noGrp="1"/>
          </p:cNvSpPr>
          <p:nvPr/>
        </p:nvSpPr>
        <p:spPr>
          <a:xfrm>
            <a:off x="442913" y="24356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charset="-122"/>
                <a:cs typeface="+mn-ea"/>
              </a:defRPr>
            </a:lvl1pPr>
          </a:lstStyle>
          <a:p>
            <a:r>
              <a:rPr>
                <a:solidFill>
                  <a:srgbClr val="9A0001"/>
                </a:solidFill>
                <a:sym typeface="Arial" panose="020B0604020202020204" pitchFamily="34" charset="0"/>
              </a:rPr>
              <a:t>基本模块</a:t>
            </a:r>
            <a:endParaRPr lang="zh-CN" altLang="en-US" dirty="0">
              <a:solidFill>
                <a:srgbClr val="9A0001"/>
              </a:solidFill>
              <a:sym typeface="Arial" panose="020B0604020202020204" pitchFamily="34" charset="0"/>
            </a:endParaRPr>
          </a:p>
        </p:txBody>
      </p:sp>
      <p:cxnSp>
        <p:nvCxnSpPr>
          <p:cNvPr id="2" name="直接连接符 1"/>
          <p:cNvCxnSpPr/>
          <p:nvPr/>
        </p:nvCxnSpPr>
        <p:spPr>
          <a:xfrm>
            <a:off x="569595" y="907415"/>
            <a:ext cx="400685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9595" y="907415"/>
            <a:ext cx="146113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3142615" y="1109345"/>
            <a:ext cx="9032875" cy="5469890"/>
          </a:xfrm>
          <a:prstGeom prst="rect">
            <a:avLst/>
          </a:prstGeom>
          <a:noFill/>
        </p:spPr>
        <p:txBody>
          <a:bodyPr wrap="square" rtlCol="0">
            <a:spAutoFit/>
          </a:bodyPr>
          <a:lstStyle/>
          <a:p>
            <a:pPr algn="just" fontAlgn="auto">
              <a:lnSpc>
                <a:spcPct val="150000"/>
              </a:lnSpc>
            </a:pPr>
            <a:r>
              <a:rPr sz="1600" dirty="0">
                <a:cs typeface="+mn-ea"/>
                <a:sym typeface="+mn-lt"/>
              </a:rPr>
              <a:t>为什么选择K210</a:t>
            </a:r>
          </a:p>
          <a:p>
            <a:pPr algn="just" fontAlgn="auto">
              <a:lnSpc>
                <a:spcPct val="150000"/>
              </a:lnSpc>
            </a:pPr>
            <a:r>
              <a:rPr sz="1600" dirty="0">
                <a:cs typeface="+mn-ea"/>
                <a:sym typeface="+mn-lt"/>
              </a:rPr>
              <a:t>K210</a:t>
            </a:r>
            <a:r>
              <a:rPr sz="1600" dirty="0">
                <a:solidFill>
                  <a:srgbClr val="FF0000"/>
                </a:solidFill>
                <a:cs typeface="+mn-ea"/>
                <a:sym typeface="+mn-lt"/>
              </a:rPr>
              <a:t>功耗</a:t>
            </a:r>
            <a:r>
              <a:rPr sz="1600" dirty="0">
                <a:cs typeface="+mn-ea"/>
                <a:sym typeface="+mn-lt"/>
              </a:rPr>
              <a:t>仅为0.3w，典型设备工耗为1W，</a:t>
            </a:r>
            <a:r>
              <a:rPr sz="1600" dirty="0">
                <a:solidFill>
                  <a:srgbClr val="FF0000"/>
                </a:solidFill>
                <a:cs typeface="+mn-ea"/>
                <a:sym typeface="+mn-lt"/>
              </a:rPr>
              <a:t>算力</a:t>
            </a:r>
            <a:r>
              <a:rPr sz="1600" dirty="0">
                <a:cs typeface="+mn-ea"/>
                <a:sym typeface="+mn-lt"/>
              </a:rPr>
              <a:t>为1TOPS（比树莓派、Jetson Nano要高），但是1TOPS≠1TFlops。</a:t>
            </a:r>
            <a:r>
              <a:rPr sz="900" dirty="0">
                <a:cs typeface="+mn-ea"/>
                <a:sym typeface="+mn-lt"/>
              </a:rPr>
              <a:t>TOPS，（Tera Operations Per Second），1TOPS代表处理器每秒钟可进行一万亿次（10^12）操作。TFlops/s，（Tera Floating Point Operations Per Second），可以简单写为T/s， 是数据流量的计数单位，意思是”1万亿次浮点指令每秒”，它是衡量一个电脑计算能力的标准。具体可以看《TFlops、Tops、MIPS等单位认识》。</a:t>
            </a:r>
            <a:r>
              <a:rPr sz="1600" dirty="0">
                <a:cs typeface="+mn-ea"/>
                <a:sym typeface="+mn-lt"/>
              </a:rPr>
              <a:t>我</a:t>
            </a:r>
            <a:r>
              <a:rPr lang="zh-CN" sz="1600" dirty="0">
                <a:cs typeface="+mn-ea"/>
                <a:sym typeface="+mn-lt"/>
              </a:rPr>
              <a:t>们</a:t>
            </a:r>
            <a:r>
              <a:rPr sz="1600" dirty="0">
                <a:cs typeface="+mn-ea"/>
                <a:sym typeface="+mn-lt"/>
              </a:rPr>
              <a:t>选择K210的原因很简单——便宜。k210相比与openmv价格</a:t>
            </a:r>
            <a:r>
              <a:rPr sz="1600" dirty="0">
                <a:solidFill>
                  <a:srgbClr val="FF0000"/>
                </a:solidFill>
                <a:cs typeface="+mn-ea"/>
                <a:sym typeface="+mn-lt"/>
              </a:rPr>
              <a:t>更加便宜</a:t>
            </a:r>
            <a:r>
              <a:rPr sz="1600" dirty="0">
                <a:cs typeface="+mn-ea"/>
                <a:sym typeface="+mn-lt"/>
              </a:rPr>
              <a:t>（顺便</a:t>
            </a:r>
            <a:r>
              <a:rPr sz="2400" dirty="0">
                <a:solidFill>
                  <a:srgbClr val="FF0000"/>
                </a:solidFill>
                <a:cs typeface="+mn-ea"/>
                <a:sym typeface="+mn-lt"/>
              </a:rPr>
              <a:t>支持国产</a:t>
            </a:r>
            <a:r>
              <a:rPr sz="1600" dirty="0">
                <a:cs typeface="+mn-ea"/>
                <a:sym typeface="+mn-lt"/>
              </a:rPr>
              <a:t>），而且性价比更高。</a:t>
            </a:r>
          </a:p>
          <a:p>
            <a:pPr algn="just" fontAlgn="auto">
              <a:lnSpc>
                <a:spcPct val="150000"/>
              </a:lnSpc>
            </a:pPr>
            <a:endParaRPr sz="1600" dirty="0">
              <a:cs typeface="+mn-ea"/>
              <a:sym typeface="+mn-lt"/>
            </a:endParaRPr>
          </a:p>
          <a:p>
            <a:pPr algn="just" fontAlgn="auto">
              <a:lnSpc>
                <a:spcPct val="150000"/>
              </a:lnSpc>
            </a:pPr>
            <a:r>
              <a:rPr sz="1600" dirty="0">
                <a:cs typeface="+mn-ea"/>
                <a:sym typeface="+mn-lt"/>
              </a:rPr>
              <a:t>K210和OPENMV孰优孰劣</a:t>
            </a:r>
          </a:p>
          <a:p>
            <a:pPr algn="just" fontAlgn="auto">
              <a:lnSpc>
                <a:spcPct val="150000"/>
              </a:lnSpc>
            </a:pPr>
            <a:r>
              <a:rPr sz="1600" dirty="0">
                <a:cs typeface="+mn-ea"/>
                <a:sym typeface="+mn-lt"/>
              </a:rPr>
              <a:t>1、</a:t>
            </a:r>
            <a:r>
              <a:rPr sz="1600" dirty="0">
                <a:solidFill>
                  <a:srgbClr val="FF0000"/>
                </a:solidFill>
                <a:cs typeface="+mn-ea"/>
                <a:sym typeface="+mn-lt"/>
              </a:rPr>
              <a:t>价格对比</a:t>
            </a:r>
            <a:r>
              <a:rPr sz="1600" dirty="0">
                <a:cs typeface="+mn-ea"/>
                <a:sym typeface="+mn-lt"/>
              </a:rPr>
              <a:t>：K210现在tb价普遍在2-300左右，而OPENMV4H7价格在300以上</a:t>
            </a:r>
          </a:p>
          <a:p>
            <a:pPr algn="just" fontAlgn="auto">
              <a:lnSpc>
                <a:spcPct val="150000"/>
              </a:lnSpc>
            </a:pPr>
            <a:r>
              <a:rPr sz="1600" dirty="0">
                <a:cs typeface="+mn-ea"/>
                <a:sym typeface="+mn-lt"/>
              </a:rPr>
              <a:t>2、各自的优缺点：openmv的</a:t>
            </a:r>
            <a:r>
              <a:rPr sz="1600" dirty="0">
                <a:solidFill>
                  <a:srgbClr val="0070C0"/>
                </a:solidFill>
                <a:cs typeface="+mn-ea"/>
                <a:sym typeface="+mn-lt"/>
              </a:rPr>
              <a:t>图像更加清楚</a:t>
            </a:r>
            <a:r>
              <a:rPr sz="1600" dirty="0">
                <a:cs typeface="+mn-ea"/>
                <a:sym typeface="+mn-lt"/>
              </a:rPr>
              <a:t>，</a:t>
            </a:r>
            <a:r>
              <a:rPr sz="1600" dirty="0">
                <a:solidFill>
                  <a:srgbClr val="0070C0"/>
                </a:solidFill>
                <a:cs typeface="+mn-ea"/>
                <a:sym typeface="+mn-lt"/>
              </a:rPr>
              <a:t>支持的视频格式更多</a:t>
            </a:r>
            <a:r>
              <a:rPr sz="1600" dirty="0">
                <a:cs typeface="+mn-ea"/>
                <a:sym typeface="+mn-lt"/>
              </a:rPr>
              <a:t>，最高可支持SXGA，k210最高到VGA,在</a:t>
            </a:r>
            <a:r>
              <a:rPr sz="1600" dirty="0">
                <a:solidFill>
                  <a:srgbClr val="0070C0"/>
                </a:solidFill>
                <a:cs typeface="+mn-ea"/>
                <a:sym typeface="+mn-lt"/>
              </a:rPr>
              <a:t>单纯的摄像上，openmv更强</a:t>
            </a:r>
            <a:r>
              <a:rPr sz="1600" dirty="0">
                <a:cs typeface="+mn-ea"/>
                <a:sym typeface="+mn-lt"/>
              </a:rPr>
              <a:t>。但在</a:t>
            </a:r>
            <a:r>
              <a:rPr sz="1600" dirty="0">
                <a:solidFill>
                  <a:srgbClr val="FF0000"/>
                </a:solidFill>
                <a:cs typeface="+mn-ea"/>
                <a:sym typeface="+mn-lt"/>
              </a:rPr>
              <a:t>算力上k210吊打openmv</a:t>
            </a:r>
            <a:r>
              <a:rPr sz="1600" dirty="0">
                <a:cs typeface="+mn-ea"/>
                <a:sym typeface="+mn-lt"/>
              </a:rPr>
              <a:t>，同样的巡线k210规划的更快。还能做神经网络。另外</a:t>
            </a:r>
            <a:r>
              <a:rPr sz="1600" dirty="0">
                <a:solidFill>
                  <a:srgbClr val="FF0000"/>
                </a:solidFill>
                <a:cs typeface="+mn-ea"/>
                <a:sym typeface="+mn-lt"/>
              </a:rPr>
              <a:t>openmv是单片机，K210只是一个单纯的处理器</a:t>
            </a:r>
            <a:r>
              <a:rPr sz="1600" dirty="0">
                <a:cs typeface="+mn-ea"/>
                <a:sym typeface="+mn-lt"/>
              </a:rPr>
              <a:t>。OPENMV没有显示屏，但是有配套的IDE，K210配有一块2.4LCD显示屏，并有OPENMV魔改后的IDE。最主要的是</a:t>
            </a:r>
            <a:r>
              <a:rPr sz="1600" dirty="0">
                <a:solidFill>
                  <a:srgbClr val="FF0000"/>
                </a:solidFill>
                <a:cs typeface="+mn-ea"/>
                <a:sym typeface="+mn-lt"/>
              </a:rPr>
              <a:t>K210可以跑YOLOV2,YOLOV2 Tiny等模型</a:t>
            </a:r>
            <a:r>
              <a:rPr sz="1600" dirty="0">
                <a:cs typeface="+mn-ea"/>
                <a:sym typeface="+mn-lt"/>
              </a:rPr>
              <a:t>。</a:t>
            </a:r>
            <a:r>
              <a:rPr lang="zh-CN" sz="1600" dirty="0">
                <a:cs typeface="+mn-ea"/>
                <a:sym typeface="+mn-lt"/>
              </a:rPr>
              <a:t>（可以省去视觉学习的大笔时间）</a:t>
            </a:r>
          </a:p>
        </p:txBody>
      </p:sp>
      <p:pic>
        <p:nvPicPr>
          <p:cNvPr id="101" name="图片 100"/>
          <p:cNvPicPr/>
          <p:nvPr/>
        </p:nvPicPr>
        <p:blipFill>
          <a:blip r:embed="rId2"/>
          <a:stretch>
            <a:fillRect/>
          </a:stretch>
        </p:blipFill>
        <p:spPr>
          <a:xfrm>
            <a:off x="212090" y="1255395"/>
            <a:ext cx="2660015" cy="2047240"/>
          </a:xfrm>
          <a:prstGeom prst="rect">
            <a:avLst/>
          </a:prstGeom>
          <a:noFill/>
          <a:ln w="9525">
            <a:noFill/>
          </a:ln>
        </p:spPr>
      </p:pic>
      <p:pic>
        <p:nvPicPr>
          <p:cNvPr id="102" name="图片 101"/>
          <p:cNvPicPr/>
          <p:nvPr/>
        </p:nvPicPr>
        <p:blipFill>
          <a:blip r:embed="rId3"/>
          <a:stretch>
            <a:fillRect/>
          </a:stretch>
        </p:blipFill>
        <p:spPr>
          <a:xfrm>
            <a:off x="97790" y="4718368"/>
            <a:ext cx="2971800" cy="1533525"/>
          </a:xfrm>
          <a:prstGeom prst="rect">
            <a:avLst/>
          </a:prstGeom>
          <a:noFill/>
          <a:ln w="9525">
            <a:noFill/>
          </a:ln>
        </p:spPr>
      </p:pic>
      <p:sp>
        <p:nvSpPr>
          <p:cNvPr id="7" name="矩形 6"/>
          <p:cNvSpPr/>
          <p:nvPr/>
        </p:nvSpPr>
        <p:spPr>
          <a:xfrm>
            <a:off x="882650" y="3302635"/>
            <a:ext cx="1402080" cy="1198880"/>
          </a:xfrm>
          <a:prstGeom prst="rect">
            <a:avLst/>
          </a:prstGeom>
          <a:noFill/>
          <a:ln>
            <a:noFill/>
          </a:ln>
        </p:spPr>
        <p:txBody>
          <a:bodyPr wrap="none" rtlCol="0" anchor="t">
            <a:spAutoFit/>
          </a:bodyPr>
          <a:lstStyle/>
          <a:p>
            <a:pPr algn="ctr"/>
            <a:r>
              <a:rPr lang="en-US" altLang="zh-CN" sz="7200" b="1">
                <a:ln/>
                <a:solidFill>
                  <a:srgbClr val="FF0000"/>
                </a:solidFill>
                <a:effectLst>
                  <a:outerShdw blurRad="38100" dist="19050" dir="2700000" algn="tl" rotWithShape="0">
                    <a:schemeClr val="dk1">
                      <a:alpha val="40000"/>
                    </a:schemeClr>
                  </a:outerShdw>
                </a:effectLst>
              </a:rPr>
              <a:t>VS</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TBhZjU4Y2E1OGVlNDMyYzM0MDMxNDdkOTdkNTU3ZmYifQ=="/>
  <p:tag name="KSO_WPP_MARK_KEY" val="8bba99e1-0538-4308-ac53-3ffb6c7bf78f"/>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TEMPLATE_SUBCATEGORY" val="0"/>
  <p:tag name="KSO_WM_TAG_VERSION" val="1.0"/>
  <p:tag name="KSO_WM_BEAUTIFY_FLAG" val="#wm#"/>
  <p:tag name="KSO_WM_TEMPLATE_CATEGORY" val="custom"/>
  <p:tag name="KSO_WM_TEMPLATE_INDEX" val="20187308"/>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2137</Words>
  <PresentationFormat>宽屏</PresentationFormat>
  <Paragraphs>136</Paragraphs>
  <Slides>22</Slides>
  <Notes>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22</vt:i4>
      </vt:variant>
    </vt:vector>
  </HeadingPairs>
  <TitlesOfParts>
    <vt:vector size="27" baseType="lpstr">
      <vt:lpstr>DFKai-SB</vt:lpstr>
      <vt:lpstr>宋体</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2019-04-24T12:05:00Z</dcterms:created>
  <dcterms:modified xsi:type="dcterms:W3CDTF">2023-09-15T09:12:36Z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KSORubyTemplateID">
    <vt:lpwstr>8</vt:lpwstr>
  </property>
  <property fmtid="{D5CDD505-2E9C-101B-9397-08002B2CF9AE}" pid="4" name="ICV">
    <vt:lpwstr>C979C4F3F8814495B94FCE604E995377</vt:lpwstr>
  </property>
</Properties>
</file>